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47" r:id="rId1"/>
  </p:sldMasterIdLst>
  <p:notesMasterIdLst>
    <p:notesMasterId r:id="rId53"/>
  </p:notesMasterIdLst>
  <p:handoutMasterIdLst>
    <p:handoutMasterId r:id="rId54"/>
  </p:handoutMasterIdLst>
  <p:sldIdLst>
    <p:sldId id="473" r:id="rId2"/>
    <p:sldId id="474" r:id="rId3"/>
    <p:sldId id="475" r:id="rId4"/>
    <p:sldId id="477" r:id="rId5"/>
    <p:sldId id="507" r:id="rId6"/>
    <p:sldId id="542" r:id="rId7"/>
    <p:sldId id="481" r:id="rId8"/>
    <p:sldId id="479" r:id="rId9"/>
    <p:sldId id="483" r:id="rId10"/>
    <p:sldId id="538" r:id="rId11"/>
    <p:sldId id="484" r:id="rId12"/>
    <p:sldId id="543" r:id="rId13"/>
    <p:sldId id="48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39" r:id="rId24"/>
    <p:sldId id="528" r:id="rId25"/>
    <p:sldId id="527" r:id="rId26"/>
    <p:sldId id="530" r:id="rId27"/>
    <p:sldId id="532" r:id="rId28"/>
    <p:sldId id="533" r:id="rId29"/>
    <p:sldId id="534" r:id="rId30"/>
    <p:sldId id="540" r:id="rId31"/>
    <p:sldId id="487" r:id="rId32"/>
    <p:sldId id="535" r:id="rId33"/>
    <p:sldId id="489" r:id="rId34"/>
    <p:sldId id="491" r:id="rId35"/>
    <p:sldId id="492" r:id="rId36"/>
    <p:sldId id="493" r:id="rId37"/>
    <p:sldId id="494" r:id="rId38"/>
    <p:sldId id="544" r:id="rId39"/>
    <p:sldId id="495" r:id="rId40"/>
    <p:sldId id="496" r:id="rId41"/>
    <p:sldId id="497" r:id="rId42"/>
    <p:sldId id="499" r:id="rId43"/>
    <p:sldId id="500" r:id="rId44"/>
    <p:sldId id="545" r:id="rId45"/>
    <p:sldId id="501" r:id="rId46"/>
    <p:sldId id="502" r:id="rId47"/>
    <p:sldId id="541" r:id="rId48"/>
    <p:sldId id="504" r:id="rId49"/>
    <p:sldId id="506" r:id="rId50"/>
    <p:sldId id="508" r:id="rId51"/>
    <p:sldId id="547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  <a:srgbClr val="3333CC"/>
    <a:srgbClr val="3333FF"/>
    <a:srgbClr val="3366FF"/>
    <a:srgbClr val="DA4806"/>
    <a:srgbClr val="6699FF"/>
    <a:srgbClr val="3333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02" autoAdjust="0"/>
  </p:normalViewPr>
  <p:slideViewPr>
    <p:cSldViewPr>
      <p:cViewPr varScale="1">
        <p:scale>
          <a:sx n="106" d="100"/>
          <a:sy n="106" d="100"/>
        </p:scale>
        <p:origin x="7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2405"/>
    </p:cViewPr>
  </p:sorterViewPr>
  <p:notesViewPr>
    <p:cSldViewPr>
      <p:cViewPr varScale="1">
        <p:scale>
          <a:sx n="54" d="100"/>
          <a:sy n="54" d="100"/>
        </p:scale>
        <p:origin x="-16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0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0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F40E75C5-7E1B-4EF0-81B8-3E3876216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88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126BBAE-884B-4074-878E-69F78A8D71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99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278E76-95B2-4E11-B055-D4B1FC141D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14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7F474-36D3-4D6C-8674-8BE0F01599C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3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1DB7F-7042-4CD0-971C-2C36380AB19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4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34314-D6C3-4D45-A074-BE3F8706DB3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3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45489C-40C0-4580-84D8-7452C6D70B9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29FF1-BFFC-49CA-8830-2D9A0E06E70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0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E56E58-B897-47CD-90C7-9BDEA701698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54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45A322-BA10-47FD-9C42-ECE95F4E7EE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8D5730-DD7A-4981-A5D7-AEE141E497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BAE7EA-4B09-4F5B-BDC2-5CD86EEE373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105869-AB56-4416-B146-8A241FB956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2FE4BF-6DB6-4B60-866C-7EE0A01FBBA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427066-DAA4-4CD7-AFC3-EF9211A09A0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9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3B683F-27A3-4845-BF62-0E77DA1F20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999310-3043-4D82-84AA-D7F1CCAA1BE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0DD2B2-D571-4282-BFE3-820DAC0CFD0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pPr>
              <a:defRPr/>
            </a:pPr>
            <a:fld id="{8D65C998-D0E1-484E-99B5-28918A96F74E}" type="datetime2">
              <a:rPr lang="en-US" smtClean="0"/>
              <a:pPr>
                <a:defRPr/>
              </a:pPr>
              <a:t>Wednesday, October 30, 2024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pPr>
              <a:defRPr/>
            </a:pPr>
            <a:r>
              <a:rPr lang="en-US"/>
              <a:t>ME 388Q.1: Nuclear Reactor Theory I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pPr>
              <a:defRPr/>
            </a:pPr>
            <a:fld id="{23958CFA-31B1-468B-9FE8-5673F90401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6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0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92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2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27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72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99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67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09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91000"/>
            <a:ext cx="3810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28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53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50292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384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7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4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8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7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EF538-7666-4C4E-BF79-8D4FCA991F0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6A2BA-B05C-4658-A9DF-648C4D950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64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http://media.allrefer.com/s1/l/g0258400-greenhouse-effect.jp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http://www.aluminum.org/Images/ContentImages/highway.jpg" TargetMode="External"/><Relationship Id="rId3" Type="http://schemas.openxmlformats.org/officeDocument/2006/relationships/image" Target="http://www.jigcardgallery.com/JigCard/icaPuzStore/Agriculture2Part2.jpg" TargetMode="External"/><Relationship Id="rId7" Type="http://schemas.openxmlformats.org/officeDocument/2006/relationships/image" Target="http://pinker.wjh.harvard.edu/photos/american_west/images/Glen%20Canyon%20Dam%20from%20Bridge.jpg" TargetMode="External"/><Relationship Id="rId12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image" Target="http://images.google.com/url?q=http://www.pwrm.com/solutions/case_studies/industrial_energy_management/images/factory.jpg&amp;usg=AFQjCNGAUcgo0GBC87UNwu3vxXVdjwUumQ" TargetMode="External"/><Relationship Id="rId5" Type="http://schemas.openxmlformats.org/officeDocument/2006/relationships/image" Target="http://www.ci.gardena.ca.us/government/Community%20Development/images/building%20construction.jpg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openxmlformats.org/officeDocument/2006/relationships/image" Target="http://mail.avon.k12.ct.us/~mmarella/002A8561-0118C728.2/mining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http://vilenski.org/science/humanbody/images/Respiratory_system.gi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http://www.virginiaplaces.org/energy/graphics/surrynuclear.jpg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http://thefraserdomain.typepad.com/photos/uncategorized/2007/04/11/icelandenlarged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Relationship Id="rId6" Type="http://schemas.openxmlformats.org/officeDocument/2006/relationships/image" Target="http://www.rusg.com/educational/epa_fnsb02a/stations/rsmith/images/solar_panel.jpg" TargetMode="External"/><Relationship Id="rId11" Type="http://schemas.openxmlformats.org/officeDocument/2006/relationships/image" Target="../media/image16.jpeg"/><Relationship Id="rId5" Type="http://schemas.openxmlformats.org/officeDocument/2006/relationships/image" Target="../media/image13.jpeg"/><Relationship Id="rId10" Type="http://schemas.openxmlformats.org/officeDocument/2006/relationships/image" Target="http://www.energy.state.md.us/images/photos/12301-wind.jpg" TargetMode="External"/><Relationship Id="rId4" Type="http://schemas.openxmlformats.org/officeDocument/2006/relationships/image" Target="http://www.lenntech.com/images/hydropowerplant.jpg" TargetMode="External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http://www.hie.co.uk/getimage.aspx.ID-23840.gif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9.xml"/><Relationship Id="rId6" Type="http://schemas.openxmlformats.org/officeDocument/2006/relationships/image" Target="http://www.lancs.ac.uk/ug/hussainw/fusion.jpg" TargetMode="Externa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"/>
            <a:ext cx="8610600" cy="2895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  <a:t>Environmental Effects Of Electricity Generation</a:t>
            </a:r>
            <a:br>
              <a:rPr lang="en-US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https://science.nasa.gov/resource/video-global-warming-from-1880-to-2022/</a:t>
            </a:r>
            <a:br>
              <a:rPr lang="en-US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br>
              <a:rPr lang="en-US" sz="1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br>
              <a:rPr lang="en-US" sz="10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endParaRPr lang="en-US" sz="1000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6387" name="Picture 6" descr="C:\Documents and Settings\Joshua\Desktop\b515670j-g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733800"/>
            <a:ext cx="3581400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2286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A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nnual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 Atmospheric</a:t>
            </a:r>
            <a:r>
              <a:rPr kumimoji="0" lang="en-US" sz="3600" b="1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 Discharges </a:t>
            </a:r>
            <a:r>
              <a:rPr lang="en-US" sz="3600" b="1" kern="0" noProof="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f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rom a 1000</a:t>
            </a:r>
            <a:r>
              <a:rPr kumimoji="0" lang="en-US" sz="3600" b="1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 M</a:t>
            </a:r>
            <a:r>
              <a:rPr lang="en-US" sz="3600" b="1" kern="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W F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ossil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-Fuel </a:t>
            </a:r>
            <a:r>
              <a:rPr lang="en-US" sz="3600" b="1" kern="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ea typeface="+mj-ea"/>
                <a:cs typeface="Tahoma" pitchFamily="34" charset="0"/>
              </a:rPr>
              <a:t>P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lant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14" name="Picture 13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2057400"/>
            <a:ext cx="4577718" cy="2450390"/>
          </a:xfrm>
          <a:prstGeom prst="rect">
            <a:avLst/>
          </a:prstGeom>
        </p:spPr>
      </p:pic>
      <p:pic>
        <p:nvPicPr>
          <p:cNvPr id="15" name="Picture 14" descr="Pictur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4724400"/>
            <a:ext cx="3285473" cy="1901795"/>
          </a:xfrm>
          <a:prstGeom prst="rect">
            <a:avLst/>
          </a:prstGeom>
        </p:spPr>
      </p:pic>
      <p:pic>
        <p:nvPicPr>
          <p:cNvPr id="18" name="Picture 17" descr="Pictur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00200"/>
            <a:ext cx="3437860" cy="2755164"/>
          </a:xfrm>
          <a:prstGeom prst="rect">
            <a:avLst/>
          </a:prstGeom>
        </p:spPr>
      </p:pic>
      <p:pic>
        <p:nvPicPr>
          <p:cNvPr id="20" name="Picture 19" descr="Pictur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4041881"/>
            <a:ext cx="3059939" cy="28161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524000" y="19812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600200" y="4419600"/>
            <a:ext cx="609600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>
            <a:stCxn id="7" idx="6"/>
          </p:cNvCxnSpPr>
          <p:nvPr/>
        </p:nvCxnSpPr>
        <p:spPr bwMode="auto">
          <a:xfrm flipV="1">
            <a:off x="2133600" y="2209800"/>
            <a:ext cx="36576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7" idx="6"/>
          </p:cNvCxnSpPr>
          <p:nvPr/>
        </p:nvCxnSpPr>
        <p:spPr bwMode="auto">
          <a:xfrm>
            <a:off x="2133600" y="2286000"/>
            <a:ext cx="3657600" cy="1295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8" idx="6"/>
          </p:cNvCxnSpPr>
          <p:nvPr/>
        </p:nvCxnSpPr>
        <p:spPr bwMode="auto">
          <a:xfrm>
            <a:off x="2209800" y="4724400"/>
            <a:ext cx="35052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8" idx="6"/>
          </p:cNvCxnSpPr>
          <p:nvPr/>
        </p:nvCxnSpPr>
        <p:spPr bwMode="auto">
          <a:xfrm>
            <a:off x="2209800" y="4724400"/>
            <a:ext cx="3352800" cy="1676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8500" y="1600200"/>
            <a:ext cx="7747000" cy="464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915400" cy="10668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  <a:t>Risks Resulting From the Operation of a Coal-Fired Power Plant</a:t>
            </a:r>
          </a:p>
        </p:txBody>
      </p:sp>
      <p:graphicFrame>
        <p:nvGraphicFramePr>
          <p:cNvPr id="2050" name="Object 3"/>
          <p:cNvGraphicFramePr>
            <a:graphicFrameLocks noGrp="1" noChangeAspect="1"/>
          </p:cNvGraphicFramePr>
          <p:nvPr>
            <p:ph type="tbl" idx="1"/>
          </p:nvPr>
        </p:nvGraphicFramePr>
        <p:xfrm>
          <a:off x="698500" y="1600200"/>
          <a:ext cx="77470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9866" imgH="5570695" progId="Word.Document.8">
                  <p:embed/>
                </p:oleObj>
              </mc:Choice>
              <mc:Fallback>
                <p:oleObj name="Document" r:id="rId2" imgW="8579866" imgH="557069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600200"/>
                        <a:ext cx="7747000" cy="502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GLOBAL WARMING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</a:rPr>
              <a:t>Greenhouse Effect</a:t>
            </a:r>
            <a:endParaRPr 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4191000" cy="5029200"/>
          </a:xfrm>
        </p:spPr>
        <p:txBody>
          <a:bodyPr/>
          <a:lstStyle/>
          <a:p>
            <a:pPr algn="just"/>
            <a:r>
              <a:rPr lang="en-US" sz="2000" dirty="0">
                <a:latin typeface="Tahoma" pitchFamily="34" charset="0"/>
              </a:rPr>
              <a:t>The </a:t>
            </a:r>
            <a:r>
              <a:rPr lang="en-US" sz="2000" i="1" dirty="0">
                <a:latin typeface="Tahoma" pitchFamily="34" charset="0"/>
              </a:rPr>
              <a:t>‘greenhouse effect’</a:t>
            </a:r>
            <a:r>
              <a:rPr lang="en-US" sz="2000" dirty="0">
                <a:latin typeface="Tahoma" pitchFamily="34" charset="0"/>
              </a:rPr>
              <a:t> is used to describe the potential change of the earth’s atmosphere as a result of changes in the atmosphere</a:t>
            </a:r>
          </a:p>
          <a:p>
            <a:pPr algn="just"/>
            <a:r>
              <a:rPr lang="en-US" sz="2000" dirty="0">
                <a:latin typeface="Tahoma" pitchFamily="34" charset="0"/>
              </a:rPr>
              <a:t>Ideally the atmosphere of the earth allows the heat of the sun to reach the planet and retains the earth’s heat in such a way that the temperature of the planet stays about constant</a:t>
            </a:r>
            <a:endParaRPr lang="en-US" sz="2000" dirty="0"/>
          </a:p>
        </p:txBody>
      </p:sp>
      <p:pic>
        <p:nvPicPr>
          <p:cNvPr id="22532" name="Picture 4" descr="http://media.allrefer.com/s1/l/g0258400-greenhouse-effec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r:link="rId3" cstate="print"/>
          <a:stretch>
            <a:fillRect/>
          </a:stretch>
        </p:blipFill>
        <p:spPr>
          <a:xfrm>
            <a:off x="5177172" y="1600200"/>
            <a:ext cx="2752056" cy="5029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</a:rPr>
              <a:t>Global Warming:  </a:t>
            </a:r>
            <a:br>
              <a:rPr lang="en-US" sz="360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</a:rPr>
            </a:br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</a:rPr>
              <a:t>Why All the Fuss?</a:t>
            </a:r>
            <a:endParaRPr lang="en-US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001000" cy="2514600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latin typeface="Tahoma" pitchFamily="34" charset="0"/>
              </a:rPr>
              <a:t>life has prospered on planet Earth for nearly 4 billion years</a:t>
            </a:r>
          </a:p>
          <a:p>
            <a:pPr algn="just"/>
            <a:r>
              <a:rPr lang="en-US" dirty="0">
                <a:latin typeface="Tahoma" pitchFamily="34" charset="0"/>
              </a:rPr>
              <a:t>there have been drastic climate fluctuations in cold and heat </a:t>
            </a:r>
          </a:p>
          <a:p>
            <a:pPr algn="just"/>
            <a:r>
              <a:rPr lang="en-US" dirty="0">
                <a:latin typeface="Tahoma" pitchFamily="34" charset="0"/>
              </a:rPr>
              <a:t>living species have benefited and flourished, others adapted, faltered or died</a:t>
            </a:r>
          </a:p>
        </p:txBody>
      </p:sp>
      <p:pic>
        <p:nvPicPr>
          <p:cNvPr id="8194" name="Picture 2" descr="http://t3.gstatic.com/images?q=tbn:ANd9GcQwJ6i5dupu5LKHgIgVe_hbOE4BYthBN-eRprkcAYj23Z8PvY32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78117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t0.gstatic.com/images?q=tbn:ANd9GcS21VMou9AhaZYtjI1muMzmjMsUTp-B1lAMhSwY8jGXV6k9Z2Jt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48006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what does it really mean a 1 - 4° (c) rise in world temperature?</a:t>
            </a:r>
          </a:p>
          <a:p>
            <a:pPr algn="just"/>
            <a:r>
              <a:rPr lang="en-US" dirty="0">
                <a:latin typeface="Tahoma" pitchFamily="34" charset="0"/>
              </a:rPr>
              <a:t>should we be concerned?  </a:t>
            </a:r>
          </a:p>
          <a:p>
            <a:pPr algn="just"/>
            <a:r>
              <a:rPr lang="en-US" dirty="0">
                <a:latin typeface="Tahoma" pitchFamily="34" charset="0"/>
              </a:rPr>
              <a:t>are we over-reacting?</a:t>
            </a:r>
          </a:p>
          <a:p>
            <a:pPr algn="just"/>
            <a:r>
              <a:rPr lang="en-US" dirty="0">
                <a:latin typeface="Tahoma" pitchFamily="34" charset="0"/>
              </a:rPr>
              <a:t>can we control it?</a:t>
            </a:r>
          </a:p>
          <a:p>
            <a:pPr algn="just"/>
            <a:r>
              <a:rPr lang="en-US" dirty="0">
                <a:latin typeface="Tahoma" pitchFamily="34" charset="0"/>
              </a:rPr>
              <a:t>who can we believe?  </a:t>
            </a:r>
          </a:p>
          <a:p>
            <a:pPr algn="just"/>
            <a:r>
              <a:rPr lang="en-US" dirty="0">
                <a:latin typeface="Tahoma" pitchFamily="34" charset="0"/>
              </a:rPr>
              <a:t>who can we trust?  </a:t>
            </a:r>
          </a:p>
          <a:p>
            <a:pPr algn="just"/>
            <a:r>
              <a:rPr lang="en-US" dirty="0">
                <a:latin typeface="Tahoma" pitchFamily="34" charset="0"/>
              </a:rPr>
              <a:t>is the science valid?</a:t>
            </a:r>
          </a:p>
        </p:txBody>
      </p:sp>
      <p:pic>
        <p:nvPicPr>
          <p:cNvPr id="9218" name="Picture 2" descr="http://t0.gstatic.com/images?q=tbn:ANd9GcRaknBtQHIYna2FwRi82gipciiEJY2uDAlr5X0WhX4oSisGN0x5RvLhI8HkJ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96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0.gstatic.com/images?q=tbn:ANd9GcTLQhjb16h_s9SWGoZNVtgUUEOlkjCDoBFXJM7PuAnJs0Io3Cp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16192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</a:rPr>
              <a:t>What is the </a:t>
            </a:r>
            <a:br>
              <a:rPr lang="en-US" sz="3600" dirty="0">
                <a:latin typeface="Tahoma" pitchFamily="34" charset="0"/>
              </a:rPr>
            </a:br>
            <a:r>
              <a:rPr lang="en-US" sz="3600" dirty="0">
                <a:latin typeface="Tahoma" pitchFamily="34" charset="0"/>
              </a:rPr>
              <a:t>Greenhouse Effect ?</a:t>
            </a:r>
            <a:endParaRPr lang="en-US" sz="36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without the atmosphere the average temp. would be </a:t>
            </a:r>
          </a:p>
          <a:p>
            <a:pPr marL="0" indent="0" algn="just">
              <a:buNone/>
            </a:pPr>
            <a:r>
              <a:rPr lang="en-US" dirty="0">
                <a:latin typeface="Tahoma" pitchFamily="34" charset="0"/>
              </a:rPr>
              <a:t>    -18º C or - 0.4º F</a:t>
            </a:r>
          </a:p>
          <a:p>
            <a:pPr algn="just"/>
            <a:r>
              <a:rPr lang="en-US" dirty="0">
                <a:latin typeface="Tahoma" pitchFamily="34" charset="0"/>
              </a:rPr>
              <a:t>currently with our atmosphere the average temp. is </a:t>
            </a:r>
          </a:p>
          <a:p>
            <a:pPr marL="0" indent="0" algn="just">
              <a:buNone/>
            </a:pPr>
            <a:r>
              <a:rPr lang="en-US" dirty="0">
                <a:latin typeface="Tahoma" pitchFamily="34" charset="0"/>
              </a:rPr>
              <a:t>    15º C or 59º F</a:t>
            </a:r>
          </a:p>
          <a:p>
            <a:pPr algn="just"/>
            <a:r>
              <a:rPr lang="en-US" dirty="0">
                <a:latin typeface="Tahoma" pitchFamily="34" charset="0"/>
              </a:rPr>
              <a:t>the incoming sunlight gives about 300 W per square yard</a:t>
            </a:r>
          </a:p>
          <a:p>
            <a:pPr algn="just"/>
            <a:r>
              <a:rPr lang="en-US" dirty="0">
                <a:latin typeface="Tahoma" pitchFamily="34" charset="0"/>
              </a:rPr>
              <a:t>without the atmosphere, the heat would hit the earth and bounce back into space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4196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with the atmosphere, the heat is trapped by water vapor, CO</a:t>
            </a:r>
            <a:r>
              <a:rPr lang="en-US" baseline="-25000" dirty="0">
                <a:latin typeface="Tahoma" pitchFamily="34" charset="0"/>
              </a:rPr>
              <a:t>2</a:t>
            </a:r>
            <a:r>
              <a:rPr lang="en-US" dirty="0">
                <a:latin typeface="Tahoma" pitchFamily="34" charset="0"/>
              </a:rPr>
              <a:t>, methane (CH</a:t>
            </a:r>
            <a:r>
              <a:rPr lang="en-US" baseline="-25000" dirty="0">
                <a:latin typeface="Tahoma" pitchFamily="34" charset="0"/>
              </a:rPr>
              <a:t>4</a:t>
            </a:r>
            <a:r>
              <a:rPr lang="en-US" dirty="0">
                <a:latin typeface="Tahoma" pitchFamily="34" charset="0"/>
              </a:rPr>
              <a:t>), and others</a:t>
            </a:r>
          </a:p>
          <a:p>
            <a:pPr algn="just"/>
            <a:r>
              <a:rPr lang="en-US" dirty="0">
                <a:latin typeface="Tahoma" pitchFamily="34" charset="0"/>
              </a:rPr>
              <a:t>as those gases heat up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some of the their warmth radiates back down to the surface</a:t>
            </a:r>
          </a:p>
          <a:p>
            <a:pPr algn="just"/>
            <a:r>
              <a:rPr lang="en-US" dirty="0">
                <a:latin typeface="Tahoma" pitchFamily="34" charset="0"/>
              </a:rPr>
              <a:t>the entire process is called the </a:t>
            </a:r>
            <a:r>
              <a:rPr lang="en-US" i="1" dirty="0">
                <a:solidFill>
                  <a:srgbClr val="008000"/>
                </a:solidFill>
                <a:latin typeface="Tahoma" pitchFamily="34" charset="0"/>
              </a:rPr>
              <a:t>greenhouse effect</a:t>
            </a:r>
            <a:r>
              <a:rPr lang="en-US" dirty="0">
                <a:latin typeface="Tahoma" pitchFamily="34" charset="0"/>
              </a:rPr>
              <a:t> with the most predominant greenhouse gas being water vapor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838200"/>
            <a:ext cx="8229600" cy="41910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with increased heating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more water vapor evaporates from oceans, lakes, and soils.</a:t>
            </a:r>
          </a:p>
          <a:p>
            <a:pPr algn="just"/>
            <a:r>
              <a:rPr lang="en-US" dirty="0">
                <a:latin typeface="Tahoma" pitchFamily="34" charset="0"/>
              </a:rPr>
              <a:t>because a warmer atmosphere can hold more water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a powerful feedback loop is created</a:t>
            </a:r>
          </a:p>
          <a:p>
            <a:pPr algn="just"/>
            <a:r>
              <a:rPr lang="en-US" dirty="0">
                <a:latin typeface="Tahoma" pitchFamily="34" charset="0"/>
              </a:rPr>
              <a:t>the hotter it gets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the higher the water vapor content and thus the greater the greenhouse effect</a:t>
            </a:r>
          </a:p>
        </p:txBody>
      </p:sp>
      <p:pic>
        <p:nvPicPr>
          <p:cNvPr id="3" name="Picture 2" descr="http://t2.gstatic.com/images?q=tbn:ANd9GcRNJ0Yi8GAxHXP6QV9EP46wdIL7muNPSYOpDlMyJhUNLYhUbLH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038600"/>
            <a:ext cx="3352800" cy="251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25413"/>
            <a:ext cx="7772400" cy="11430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</a:rPr>
              <a:t>Greenhouse Gases</a:t>
            </a:r>
            <a:endParaRPr lang="en-US" sz="36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53400" cy="58674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Tahoma" pitchFamily="34" charset="0"/>
              </a:rPr>
              <a:t>CARBON DIOXIDE</a:t>
            </a:r>
          </a:p>
          <a:p>
            <a:pPr algn="just"/>
            <a:r>
              <a:rPr lang="en-US" dirty="0">
                <a:latin typeface="Tahoma" pitchFamily="34" charset="0"/>
              </a:rPr>
              <a:t>carbon dioxide levels also produce an increased greenhouse effect</a:t>
            </a:r>
          </a:p>
          <a:p>
            <a:pPr algn="just"/>
            <a:r>
              <a:rPr lang="en-US" dirty="0">
                <a:latin typeface="Tahoma" pitchFamily="34" charset="0"/>
              </a:rPr>
              <a:t>this gas continues to increase in concentration in our atmosphere.</a:t>
            </a:r>
          </a:p>
          <a:p>
            <a:pPr algn="just"/>
            <a:r>
              <a:rPr lang="en-US" dirty="0">
                <a:latin typeface="Tahoma" pitchFamily="34" charset="0"/>
              </a:rPr>
              <a:t>most of the increase in CO</a:t>
            </a:r>
            <a:r>
              <a:rPr lang="en-US" baseline="-25000" dirty="0">
                <a:latin typeface="Tahoma" pitchFamily="34" charset="0"/>
              </a:rPr>
              <a:t>2</a:t>
            </a:r>
            <a:r>
              <a:rPr lang="en-US" dirty="0">
                <a:latin typeface="Tahoma" pitchFamily="34" charset="0"/>
              </a:rPr>
              <a:t> is attributed to fossil fuel burning since </a:t>
            </a:r>
            <a:r>
              <a:rPr lang="en-US" dirty="0" err="1">
                <a:latin typeface="Tahoma" pitchFamily="34" charset="0"/>
              </a:rPr>
              <a:t>1850’s</a:t>
            </a:r>
            <a:endParaRPr lang="en-US" dirty="0">
              <a:latin typeface="Tahoma" pitchFamily="34" charset="0"/>
            </a:endParaRPr>
          </a:p>
          <a:p>
            <a:pPr algn="just"/>
            <a:r>
              <a:rPr lang="en-US" dirty="0">
                <a:latin typeface="Tahoma" pitchFamily="34" charset="0"/>
              </a:rPr>
              <a:t>CO</a:t>
            </a:r>
            <a:r>
              <a:rPr lang="en-US" baseline="-25000" dirty="0">
                <a:latin typeface="Tahoma" pitchFamily="34" charset="0"/>
              </a:rPr>
              <a:t>2 </a:t>
            </a:r>
            <a:r>
              <a:rPr lang="en-US" dirty="0">
                <a:latin typeface="Tahoma" pitchFamily="34" charset="0"/>
              </a:rPr>
              <a:t>has increased 0.3% per year and is now 30% higher than the </a:t>
            </a:r>
            <a:r>
              <a:rPr lang="en-US" dirty="0" err="1">
                <a:latin typeface="Tahoma" pitchFamily="34" charset="0"/>
              </a:rPr>
              <a:t>1850’s</a:t>
            </a:r>
            <a:r>
              <a:rPr lang="en-US" dirty="0">
                <a:latin typeface="Tahoma" pitchFamily="34" charset="0"/>
              </a:rPr>
              <a:t> (beginning of the industrial period)</a:t>
            </a:r>
          </a:p>
        </p:txBody>
      </p:sp>
      <p:sp>
        <p:nvSpPr>
          <p:cNvPr id="2" name="AutoShape 6" descr="data:image/jpeg;base64,/9j/4AAQSkZJRgABAQAAAQABAAD/2wBDAAkGBwgHBgkIBwgKCgkLDRYPDQwMDRsUFRAWIB0iIiAdHx8kKDQsJCYxJx8fLT0tMTU3Ojo6Iys/RD84QzQ5Ojf/2wBDAQoKCg0MDRoPDxo3JR8lNzc3Nzc3Nzc3Nzc3Nzc3Nzc3Nzc3Nzc3Nzc3Nzc3Nzc3Nzc3Nzc3Nzc3Nzc3Nzc3Nzf/wAARCACLALoDASIAAhEBAxEB/8QAGwAAAgMBAQEAAAAAAAAAAAAAAAIBAwUGBAf/xAAxEAACAgEEAQIEAwgDAAAAAAAAAQIRAwQFEiExBkETFCJRFTJxBxYjQmGBkaEkUnL/xAAaAQEAAgMBAAAAAAAAAAAAAAAAAQMCBAYF/8QAKREAAgICAQIEBgMAAAAAAAAAAAECEQMSIQQxBRNBURQkMkJhwZGhsf/aAAwDAQACEQMRAD8A40CQOsOWIAkACAJAAgCaCgCAJIAACaCgCAJoEgCAGpk8WCLEAZpkAmyAJJoCyAJoKBBAE0ABAEgAQBIAEASABAEkpWAQhowcnSQ0McpPpWbez7XPPng+DbtGMpKKtkxi5ukZ+n23NlfUDR/dzUvEpqPt9js80dJt+nSliipr3ryY+o9RcHLHFfQ148Gos05fSjb+Hxx+pnLZNtnjbUl49/sJj0M5P6Kl+hsZ9atRJtJWz3bTpk7yKKr3LXlklbK1hjKVIyNJseTO74y69mjRh6WmsMsk137KjX1muWlwx4qNr2RnL1A3kSlKr9kVeZklyi3ysUeGc5rdunp2/PXlNHglHs+h6nT4900XxUoqSXn3OO1+ijhyOMS3Fl24fcozYdOV2MqgLZx4sQ2CixQJAEkABIAAAAgCCQAAAGhHkwCFGy7Dhc2erDoucVJeD2YNJODTrr7GEppGUccmGDSqKjPppHcenNPCOnclFdLr9TC2/TLP9NUl7nQ7d/x4rG/D8Ghnm5Kj0cGNR5Oa9RZ5PUzi21T+5z81yffudh6h26XNZEuV9nOz07crrtfYuwyWqKc8G5cnk0+nk5deDrdkwr4Ek32YGNyx9NM3dl1STcX1ZjmbcTLBGKZh7s80tTPlKzHlCalfudhu+38sry47al2ZH4bkyZV9JnjyKivLibZqemMz+DkhJNpruzN3nCpZP4ZvbfoZaDS5Hlh5i+2jF5QnqG5VSZXFrdyRbKLUFFnPZ9NOMvueeUGvY7/Hg2rNFQbXOa8te5j79s0dG21+SSuL+5fDOm6Zrz6ZxWyZytEDzjTdCmwa4AAEgAAAAACUAQlZ6tJijOVt9L2KoRVNv+xpbVpXn9nVmE5UiYLaVGhpNM+nD8teGacdPKONTik/uirBpZxyVy+heLNjHi4wThOuu7NGc+T0YQ4F27EvHUH5Z6Z6hYp8bTrqzxZck4W00n4M7LqpLInORWouRY5KKOljqsOeo5kqXlnkzYdvxt5F49kc5n1rusc/1KM2u+mlK/7mUcDMZZ16mvr8emnUsZ5MWWOKX09mRPXNRa5FUdYXrFKqNd5o2djotwhSjlSkr9z15tbpoRcoQXKujh/nuPiRP4i/+xg+n5M11SSo39brp5odzdNeLMeTV9ebPO9YpdWi7TShOSUn5ZmoaIweTdnu2/BPNlS/lXue31LnjLDjwRkm4Rps9mneCOBRhlhGVVdmduemwSwTnjzqU/tZUnc02XNVBpHH5VU2ik9GojxySKWegjzBaCiQJFgTRNBQIsWiUuyQRAs9ekxKTTkrTOo2TA4ySUev0MPZ4/EfGXhHZaGEMelvw1/s1OolXBvdNBNWW58EccXOfTfhGbm3BY3xlSkhN33DkvLTS8HN6nVW27tlWPE5dy3LlUexqarcG2+/8GRqtdKfSZ48maUn5Km7NuGNRNGeaUi/5mdt2VyzSl5ZWBZSKrY3JhyFAkgnkw5MgABlJ/csjmlHxJlJIaHbseyOtyJVyf8Akj5vIk2m+/6nlQGOqMvMl7hkk5yti0SFGZjYtBQ1BQFhQUPQUCLEoZImiyFKS6sgWbuxYL7o6DUN49M3dQX9TM2CXDTOUV34Y+8ZnDT/AA02rXZozuU6PUx1HFZz2uzzeaX1Wr8nhm77stnTb7tlL8m5FUjzckrYjQUNQUZmNi0FDUFAWLQUPQUCLEomhqCgLFoKGoKAsgCaJoEWLQDUFAWLQUPQcQSRxJ4llBRFjUrpjRXfY3EZIWSlTOn9Gtatv4Dg6bi+TrtdM9nq/ZtfpdJ81KEHp4tJyjNOrdL/AG0cp6M2vPn3zWfJrb4cclp6qCk43FN1add2dP6s2zcdHpcebWT2vLjclFT0mNRyJ99OkrR4UeryPqtK9aOnl4fD4F5d12uvX/K/s4xoVoucSOJ7qZzDiVUwplvFBxQsjUq4hxLeJPEWTqU8SeLLeIcRY1KlEmiziHECiugot4hxIJ1K+IcS3iFCxRUok8SziTxFk6lXEniWcQ4ixQcQ4llBRBlRXxDiWUFCxRV6ajs8t71y3bBqMzWVVDFfjhH7G/v8PT0cUXs+k1mn1Lkufxk1GUf7+9nh9Efi343r/wALhp6+Krlm/wDKOm9Zr1D+H41u8dD8t8RcZYPzcqdX/Q5mK+fT/Psdu8jXhDjt9vbb9UcVQcR6CjpjiKE4hxHoKFihOIcSygoE0V8Q4llBQFCJBQ9BxFihKJ4jpBQFCUFD0FEE0JRNDUSkAJxDiPQUAFBQwAmhaChgAoo9OLa1vWve56/VadLIvpwJu/pX2TN7e/3eeKK2jctfqNSpfVizxko8fd9xXfgn9nOmwZt83B5sGLJ/GX54J/yr7nYftG0mmwbJing02HHL40VyhjSfh/Y5yMfnU/ydc+rivDXi5vX3VfxX7PmtBxHA6M5GhaChgAoWgoYAKFoKGJBNCUTQwAC0FDAALQUMSAJRNDAALQUMAFH/2Q=="/>
          <p:cNvSpPr>
            <a:spLocks noChangeAspect="1" noChangeArrowheads="1"/>
          </p:cNvSpPr>
          <p:nvPr/>
        </p:nvSpPr>
        <p:spPr bwMode="auto">
          <a:xfrm>
            <a:off x="63500" y="-512763"/>
            <a:ext cx="14097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data:image/jpeg;base64,/9j/4AAQSkZJRgABAQAAAQABAAD/2wBDAAkGBwgHBgkIBwgKCgkLDRYPDQwMDRsUFRAWIB0iIiAdHx8kKDQsJCYxJx8fLT0tMTU3Ojo6Iys/RD84QzQ5Ojf/2wBDAQoKCg0MDRoPDxo3JR8lNzc3Nzc3Nzc3Nzc3Nzc3Nzc3Nzc3Nzc3Nzc3Nzc3Nzc3Nzc3Nzc3Nzc3Nzc3Nzc3Nzf/wAARCACLALoDASIAAhEBAxEB/8QAGwAAAgMBAQEAAAAAAAAAAAAAAAIBAwUGBAf/xAAxEAACAgEEAQIEAwgDAAAAAAAAAQIRAwQFEiExBkETFCJRFTJxBxYjQmGBkaEkUnL/xAAaAQEAAgMBAAAAAAAAAAAAAAAAAQMCBAYF/8QAKREAAgICAQIEBgMAAAAAAAAAAAECEQMSIQQxBRNBURQkMkJhwZGhsf/aAAwDAQACEQMRAD8A40CQOsOWIAkACAJAAgCaCgCAJIAACaCgCAJoEgCAGpk8WCLEAZpkAmyAJJoCyAJoKBBAE0ABAEgAQBIAEASABAEkpWAQhowcnSQ0McpPpWbez7XPPng+DbtGMpKKtkxi5ukZ+n23NlfUDR/dzUvEpqPt9js80dJt+nSliipr3ryY+o9RcHLHFfQ148Gos05fSjb+Hxx+pnLZNtnjbUl49/sJj0M5P6Kl+hsZ9atRJtJWz3bTpk7yKKr3LXlklbK1hjKVIyNJseTO74y69mjRh6WmsMsk137KjX1muWlwx4qNr2RnL1A3kSlKr9kVeZklyi3ysUeGc5rdunp2/PXlNHglHs+h6nT4900XxUoqSXn3OO1+ijhyOMS3Fl24fcozYdOV2MqgLZx4sQ2CixQJAEkABIAAAAgCCQAAAGhHkwCFGy7Dhc2erDoucVJeD2YNJODTrr7GEppGUccmGDSqKjPppHcenNPCOnclFdLr9TC2/TLP9NUl7nQ7d/x4rG/D8Ghnm5Kj0cGNR5Oa9RZ5PUzi21T+5z81yffudh6h26XNZEuV9nOz07crrtfYuwyWqKc8G5cnk0+nk5deDrdkwr4Ek32YGNyx9NM3dl1STcX1ZjmbcTLBGKZh7s80tTPlKzHlCalfudhu+38sry47al2ZH4bkyZV9JnjyKivLibZqemMz+DkhJNpruzN3nCpZP4ZvbfoZaDS5Hlh5i+2jF5QnqG5VSZXFrdyRbKLUFFnPZ9NOMvueeUGvY7/Hg2rNFQbXOa8te5j79s0dG21+SSuL+5fDOm6Zrz6ZxWyZytEDzjTdCmwa4AAEgAAAAACUAQlZ6tJijOVt9L2KoRVNv+xpbVpXn9nVmE5UiYLaVGhpNM+nD8teGacdPKONTik/uirBpZxyVy+heLNjHi4wThOuu7NGc+T0YQ4F27EvHUH5Z6Z6hYp8bTrqzxZck4W00n4M7LqpLInORWouRY5KKOljqsOeo5kqXlnkzYdvxt5F49kc5n1rusc/1KM2u+mlK/7mUcDMZZ16mvr8emnUsZ5MWWOKX09mRPXNRa5FUdYXrFKqNd5o2djotwhSjlSkr9z15tbpoRcoQXKujh/nuPiRP4i/+xg+n5M11SSo39brp5odzdNeLMeTV9ebPO9YpdWi7TShOSUn5ZmoaIweTdnu2/BPNlS/lXue31LnjLDjwRkm4Rps9mneCOBRhlhGVVdmduemwSwTnjzqU/tZUnc02XNVBpHH5VU2ik9GojxySKWegjzBaCiQJFgTRNBQIsWiUuyQRAs9ekxKTTkrTOo2TA4ySUev0MPZ4/EfGXhHZaGEMelvw1/s1OolXBvdNBNWW58EccXOfTfhGbm3BY3xlSkhN33DkvLTS8HN6nVW27tlWPE5dy3LlUexqarcG2+/8GRqtdKfSZ48maUn5Km7NuGNRNGeaUi/5mdt2VyzSl5ZWBZSKrY3JhyFAkgnkw5MgABlJ/csjmlHxJlJIaHbseyOtyJVyf8Akj5vIk2m+/6nlQGOqMvMl7hkk5yti0SFGZjYtBQ1BQFhQUPQUCLEoZImiyFKS6sgWbuxYL7o6DUN49M3dQX9TM2CXDTOUV34Y+8ZnDT/AA02rXZozuU6PUx1HFZz2uzzeaX1Wr8nhm77stnTb7tlL8m5FUjzckrYjQUNQUZmNi0FDUFAWLQUPQUCLEomhqCgLFoKGoKAsgCaJoEWLQDUFAWLQUPQcQSRxJ4llBRFjUrpjRXfY3EZIWSlTOn9Gtatv4Dg6bi+TrtdM9nq/ZtfpdJ81KEHp4tJyjNOrdL/AG0cp6M2vPn3zWfJrb4cclp6qCk43FN1add2dP6s2zcdHpcebWT2vLjclFT0mNRyJ99OkrR4UeryPqtK9aOnl4fD4F5d12uvX/K/s4xoVoucSOJ7qZzDiVUwplvFBxQsjUq4hxLeJPEWTqU8SeLLeIcRY1KlEmiziHECiugot4hxIJ1K+IcS3iFCxRUok8SziTxFk6lXEniWcQ4ixQcQ4llBRBlRXxDiWUFCxRV6ajs8t71y3bBqMzWVVDFfjhH7G/v8PT0cUXs+k1mn1Lkufxk1GUf7+9nh9Efi343r/wALhp6+Krlm/wDKOm9Zr1D+H41u8dD8t8RcZYPzcqdX/Q5mK+fT/Psdu8jXhDjt9vbb9UcVQcR6CjpjiKE4hxHoKFihOIcSygoE0V8Q4llBQFCJBQ9BxFihKJ4jpBQFCUFD0FEE0JRNDUSkAJxDiPQUAFBQwAmhaChgAoo9OLa1vWve56/VadLIvpwJu/pX2TN7e/3eeKK2jctfqNSpfVizxko8fd9xXfgn9nOmwZt83B5sGLJ/GX54J/yr7nYftG0mmwbJing02HHL40VyhjSfh/Y5yMfnU/ydc+rivDXi5vX3VfxX7PmtBxHA6M5GhaChgAoWgoYAKFoKGJBNCUTQwAC0FDAALQUMSAJRNDAALQUMAFH/2Q=="/>
          <p:cNvSpPr>
            <a:spLocks noChangeAspect="1" noChangeArrowheads="1"/>
          </p:cNvSpPr>
          <p:nvPr/>
        </p:nvSpPr>
        <p:spPr bwMode="auto">
          <a:xfrm>
            <a:off x="215900" y="-360363"/>
            <a:ext cx="14097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2" name="Picture 10" descr="http://t1.gstatic.com/images?q=tbn:ANd9GcRVpKEa7ivqC58RS760GcgAh00D4IbVJBI5gmcbmPIgwiJuvLzf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0057"/>
            <a:ext cx="193288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  <a:t>Introduction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600200"/>
            <a:ext cx="3810000" cy="1676400"/>
          </a:xfrm>
        </p:spPr>
        <p:txBody>
          <a:bodyPr/>
          <a:lstStyle/>
          <a:p>
            <a:pPr algn="just"/>
            <a:r>
              <a:rPr lang="en-US" sz="2000" dirty="0">
                <a:latin typeface="Tahoma" pitchFamily="34" charset="0"/>
              </a:rPr>
              <a:t>Improvement in quality of life for the human race has dramatically changed various parts of the environment</a:t>
            </a:r>
            <a:r>
              <a:rPr lang="en-US" sz="2000" b="1" dirty="0">
                <a:latin typeface="Tahoma" pitchFamily="34" charset="0"/>
              </a:rPr>
              <a:t>:</a:t>
            </a:r>
          </a:p>
        </p:txBody>
      </p:sp>
      <p:sp>
        <p:nvSpPr>
          <p:cNvPr id="544777" name="Rectangle 9"/>
          <p:cNvSpPr>
            <a:spLocks noGrp="1" noChangeArrowheads="1"/>
          </p:cNvSpPr>
          <p:nvPr>
            <p:ph sz="half" idx="2"/>
          </p:nvPr>
        </p:nvSpPr>
        <p:spPr>
          <a:xfrm>
            <a:off x="-152400" y="3200400"/>
            <a:ext cx="3886200" cy="5029200"/>
          </a:xfrm>
        </p:spPr>
        <p:txBody>
          <a:bodyPr/>
          <a:lstStyle/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Agriculture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Building Construction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Canals and Dams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Mining 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Transportation 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Factories</a:t>
            </a:r>
            <a:endParaRPr lang="en-US" dirty="0">
              <a:solidFill>
                <a:srgbClr val="800080"/>
              </a:solidFill>
              <a:latin typeface="Tahoma" pitchFamily="34" charset="0"/>
            </a:endParaRPr>
          </a:p>
          <a:p>
            <a:endParaRPr lang="en-US" sz="2000" dirty="0"/>
          </a:p>
        </p:txBody>
      </p:sp>
      <p:pic>
        <p:nvPicPr>
          <p:cNvPr id="544778" name="Picture 10" descr="http://www.jigcardgallery.com/JigCard/icaPuzStore/Agriculture2Part2.jpg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4648200" y="1600200"/>
            <a:ext cx="1905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79" name="Picture 11" descr="http://www.ci.gardena.ca.us/government/Community%20Development/images/building%20construction.jp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6629400" y="1676400"/>
            <a:ext cx="2286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80" name="Picture 12" descr="http://pinker.wjh.harvard.edu/photos/american_west/images/Glen%20Canyon%20Dam%20from%20Bridge.jpg"/>
          <p:cNvPicPr>
            <a:picLocks noChangeAspect="1" noChangeArrowheads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4038600" y="3124200"/>
            <a:ext cx="22987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81" name="Picture 13" descr="http://mail.avon.k12.ct.us/~mmarella/002A8561-0118C728.2/mining.jpg"/>
          <p:cNvPicPr>
            <a:picLocks noChangeAspect="1" noChangeArrowheads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6477000" y="3254375"/>
            <a:ext cx="25146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83" name="Picture 15" descr="http://images.google.com/url?q=http://www.pwrm.com/solutions/case_studies/industrial_energy_management/images/factory.jpg&amp;usg=AFQjCNGAUcgo0GBC87UNwu3vxXVdjwUumQ"/>
          <p:cNvPicPr>
            <a:picLocks noChangeAspect="1" noChangeArrowheads="1"/>
          </p:cNvPicPr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6400800" y="502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84" name="Picture 16" descr="http://www.aluminum.org/Images/ContentImages/highway.jpg"/>
          <p:cNvPicPr>
            <a:picLocks noChangeAspect="1" noChangeArrowheads="1"/>
          </p:cNvPicPr>
          <p:nvPr/>
        </p:nvPicPr>
        <p:blipFill>
          <a:blip r:embed="rId12" r:link="rId13" cstate="print"/>
          <a:srcRect/>
          <a:stretch>
            <a:fillRect/>
          </a:stretch>
        </p:blipFill>
        <p:spPr bwMode="auto">
          <a:xfrm>
            <a:off x="4495800" y="4724400"/>
            <a:ext cx="1371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4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4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4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4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4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4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4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47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47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4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4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47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47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47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47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8077200" cy="56388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b="1" dirty="0">
                <a:solidFill>
                  <a:srgbClr val="000066"/>
                </a:solidFill>
                <a:latin typeface="Tahoma" pitchFamily="34" charset="0"/>
              </a:rPr>
              <a:t>METHANE</a:t>
            </a:r>
          </a:p>
          <a:p>
            <a:pPr algn="just"/>
            <a:r>
              <a:rPr lang="en-US" dirty="0">
                <a:latin typeface="Tahoma" pitchFamily="34" charset="0"/>
              </a:rPr>
              <a:t>methane, principal ingredient of natural gas, has caused about a 15% increase of global warming</a:t>
            </a:r>
          </a:p>
          <a:p>
            <a:pPr algn="just"/>
            <a:r>
              <a:rPr lang="en-US" dirty="0">
                <a:latin typeface="Tahoma" pitchFamily="34" charset="0"/>
              </a:rPr>
              <a:t>CH</a:t>
            </a:r>
            <a:r>
              <a:rPr lang="en-US" baseline="-25000" dirty="0">
                <a:latin typeface="Tahoma" pitchFamily="34" charset="0"/>
              </a:rPr>
              <a:t>4</a:t>
            </a:r>
            <a:r>
              <a:rPr lang="en-US" dirty="0">
                <a:latin typeface="Tahoma" pitchFamily="34" charset="0"/>
              </a:rPr>
              <a:t> is generated by bacteria in rice fields, decomposing garbage, cattle, sheep and goat ranching, and fossil fuel production</a:t>
            </a:r>
          </a:p>
          <a:p>
            <a:pPr algn="just"/>
            <a:r>
              <a:rPr lang="en-US" dirty="0">
                <a:latin typeface="Tahoma" pitchFamily="34" charset="0"/>
              </a:rPr>
              <a:t>methane persists in the atmosphere for more than a decade</a:t>
            </a:r>
          </a:p>
        </p:txBody>
      </p:sp>
      <p:pic>
        <p:nvPicPr>
          <p:cNvPr id="3" name="Picture 2" descr="http://t3.gstatic.com/images?q=tbn:ANd9GcToc8m0OsHu6-yU0R8hqmvM3cqvLgQ0bhvmoW-7QqG-cvYpLJ8m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933"/>
            <a:ext cx="2514600" cy="20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153400" cy="53340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latin typeface="Tahoma" pitchFamily="34" charset="0"/>
              </a:rPr>
              <a:t>Other Greenhouse Gases Include: </a:t>
            </a:r>
          </a:p>
          <a:p>
            <a:r>
              <a:rPr lang="en-US" dirty="0">
                <a:solidFill>
                  <a:srgbClr val="000066"/>
                </a:solidFill>
                <a:latin typeface="Tahoma" pitchFamily="34" charset="0"/>
              </a:rPr>
              <a:t>nitrous oxide</a:t>
            </a:r>
          </a:p>
          <a:p>
            <a:pPr lvl="1" algn="just"/>
            <a:r>
              <a:rPr lang="en-US" sz="3200" dirty="0">
                <a:latin typeface="Tahoma" pitchFamily="34" charset="0"/>
              </a:rPr>
              <a:t>released from chemical fertilizers and fossil fuels</a:t>
            </a:r>
          </a:p>
          <a:p>
            <a:r>
              <a:rPr lang="en-US" dirty="0">
                <a:solidFill>
                  <a:srgbClr val="000066"/>
                </a:solidFill>
                <a:latin typeface="Tahoma" pitchFamily="34" charset="0"/>
              </a:rPr>
              <a:t>CFC’s (</a:t>
            </a:r>
            <a:r>
              <a:rPr lang="en-US" dirty="0" err="1">
                <a:solidFill>
                  <a:srgbClr val="000066"/>
                </a:solidFill>
                <a:latin typeface="Tahoma" pitchFamily="34" charset="0"/>
              </a:rPr>
              <a:t>cholorfluorocarbons</a:t>
            </a:r>
            <a:r>
              <a:rPr lang="en-US" dirty="0">
                <a:solidFill>
                  <a:srgbClr val="000066"/>
                </a:solidFill>
                <a:latin typeface="Tahoma" pitchFamily="34" charset="0"/>
              </a:rPr>
              <a:t>)</a:t>
            </a:r>
          </a:p>
          <a:p>
            <a:pPr lvl="1" algn="just"/>
            <a:r>
              <a:rPr lang="en-US" sz="3200" dirty="0">
                <a:latin typeface="Tahoma" pitchFamily="34" charset="0"/>
              </a:rPr>
              <a:t>this refrigerant is now banned by international agreement</a:t>
            </a:r>
          </a:p>
        </p:txBody>
      </p:sp>
      <p:pic>
        <p:nvPicPr>
          <p:cNvPr id="10242" name="Picture 2" descr="http://t1.gstatic.com/images?q=tbn:ANd9GcQdG11EJ4JXzGsmOFE44l9deopDvNdsWolWdncGadc8lFsOt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05000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sz="3600" dirty="0">
                <a:solidFill>
                  <a:srgbClr val="000066"/>
                </a:solidFill>
                <a:latin typeface="Tahoma" pitchFamily="34" charset="0"/>
              </a:rPr>
              <a:t>Global Changes in Greenhouse Gases</a:t>
            </a:r>
          </a:p>
        </p:txBody>
      </p:sp>
      <p:pic>
        <p:nvPicPr>
          <p:cNvPr id="57348" name="Picture 4" descr="http://eesc.columbia.edu/courses/v1003/images/gh_gases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143000"/>
            <a:ext cx="6248400" cy="51155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:2000 Year Temperature Comparis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4038600" cy="2981833"/>
          </a:xfrm>
          <a:prstGeom prst="rect">
            <a:avLst/>
          </a:prstGeom>
          <a:noFill/>
        </p:spPr>
      </p:pic>
      <p:pic>
        <p:nvPicPr>
          <p:cNvPr id="5" name="Picture 2" descr="File:Global Temperature Anomaly 1880-2010 (Fig.A)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733800"/>
            <a:ext cx="4038600" cy="2936038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</a:rPr>
              <a:t>Global Changes in Temperature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382000" cy="609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</a:rPr>
              <a:t>Global Warming Effects</a:t>
            </a:r>
            <a:endParaRPr lang="en-US" sz="3600" dirty="0"/>
          </a:p>
        </p:txBody>
      </p:sp>
      <p:pic>
        <p:nvPicPr>
          <p:cNvPr id="53250" name="Picture 2" descr="http://cache.boston.com/universal/site_graphics/blogs/bigpicture/iowa_06_17/iowa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057400"/>
            <a:ext cx="7239000" cy="43726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hanges in US water cyc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"/>
            <a:ext cx="844245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swisseduc.ch/glaciers/glossary/icons/glacier-recess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828800"/>
            <a:ext cx="6667500" cy="4286250"/>
          </a:xfrm>
          <a:prstGeom prst="rect">
            <a:avLst/>
          </a:prstGeom>
          <a:noFill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609600"/>
            <a:ext cx="83820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Tahoma" pitchFamily="34" charset="0"/>
                <a:ea typeface="+mj-ea"/>
                <a:cs typeface="+mj-cs"/>
              </a:rPr>
              <a:t>Glacier Recession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465138"/>
            <a:ext cx="7772400" cy="11430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</a:rPr>
              <a:t>The Carbon Dioxide Cycle</a:t>
            </a:r>
            <a:endParaRPr lang="en-US" sz="3600" dirty="0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828800"/>
            <a:ext cx="8229600" cy="48006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oceans serve as a vast “sink” for CO</a:t>
            </a:r>
            <a:r>
              <a:rPr lang="en-US" baseline="-25000" dirty="0">
                <a:latin typeface="Tahoma" pitchFamily="34" charset="0"/>
              </a:rPr>
              <a:t>2.</a:t>
            </a:r>
          </a:p>
          <a:p>
            <a:pPr algn="just"/>
            <a:r>
              <a:rPr lang="en-US" dirty="0">
                <a:latin typeface="Tahoma" pitchFamily="34" charset="0"/>
              </a:rPr>
              <a:t>human activity adds 7 billion tons to the atmosphere which already has 750 billion tons (only ~ 1%)</a:t>
            </a:r>
          </a:p>
          <a:p>
            <a:pPr algn="just"/>
            <a:r>
              <a:rPr lang="en-US" dirty="0">
                <a:latin typeface="Tahoma" pitchFamily="34" charset="0"/>
              </a:rPr>
              <a:t>3 billion tons remain in the air and the rest is taken up by terrestrial and marine plants, buried in ocean sediments, absorbed in seawater, or otherwise sequestered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685800"/>
            <a:ext cx="8153400" cy="43434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of the “missing” carbon dioxide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the oceans apparently remove at least 2 billion tons.</a:t>
            </a:r>
          </a:p>
          <a:p>
            <a:pPr algn="just"/>
            <a:r>
              <a:rPr lang="en-US" dirty="0">
                <a:latin typeface="Tahoma" pitchFamily="34" charset="0"/>
              </a:rPr>
              <a:t>there are ~ 35 trillion tons of CO</a:t>
            </a:r>
            <a:r>
              <a:rPr lang="en-US" baseline="-25000" dirty="0">
                <a:latin typeface="Tahoma" pitchFamily="34" charset="0"/>
              </a:rPr>
              <a:t>2</a:t>
            </a:r>
            <a:r>
              <a:rPr lang="en-US" dirty="0">
                <a:latin typeface="Tahoma" pitchFamily="34" charset="0"/>
              </a:rPr>
              <a:t> in the oceans</a:t>
            </a:r>
          </a:p>
          <a:p>
            <a:pPr algn="just"/>
            <a:r>
              <a:rPr lang="en-US" dirty="0">
                <a:latin typeface="Tahoma" pitchFamily="34" charset="0"/>
              </a:rPr>
              <a:t>so why does an additional 7 billion tons of carbon dioxide create global warming?</a:t>
            </a:r>
          </a:p>
          <a:p>
            <a:pPr algn="just"/>
            <a:r>
              <a:rPr lang="en-US" dirty="0">
                <a:latin typeface="Tahoma" pitchFamily="34" charset="0"/>
              </a:rPr>
              <a:t>natural processes are in balance drawing as much CO</a:t>
            </a:r>
            <a:r>
              <a:rPr lang="en-US" baseline="-25000" dirty="0">
                <a:latin typeface="Tahoma" pitchFamily="34" charset="0"/>
              </a:rPr>
              <a:t>2 </a:t>
            </a:r>
            <a:r>
              <a:rPr lang="en-US" dirty="0">
                <a:latin typeface="Tahoma" pitchFamily="34" charset="0"/>
              </a:rPr>
              <a:t>from the air as they deposit</a:t>
            </a:r>
          </a:p>
          <a:p>
            <a:pPr algn="just"/>
            <a:endParaRPr lang="en-US" dirty="0">
              <a:latin typeface="Tahoma" pitchFamily="34" charset="0"/>
            </a:endParaRPr>
          </a:p>
        </p:txBody>
      </p:sp>
      <p:pic>
        <p:nvPicPr>
          <p:cNvPr id="16387" name="Picture 3" descr="C:\Users\Sheldon\Pictures\carb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4114800" cy="24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1281113"/>
            <a:ext cx="8153400" cy="41148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major users of CO</a:t>
            </a:r>
            <a:r>
              <a:rPr lang="en-US" baseline="-25000" dirty="0">
                <a:latin typeface="Tahoma" pitchFamily="34" charset="0"/>
              </a:rPr>
              <a:t>2 </a:t>
            </a:r>
            <a:r>
              <a:rPr lang="en-US" dirty="0">
                <a:latin typeface="Tahoma" pitchFamily="34" charset="0"/>
              </a:rPr>
              <a:t>are forests and rain forest.</a:t>
            </a:r>
          </a:p>
          <a:p>
            <a:pPr algn="just"/>
            <a:r>
              <a:rPr lang="en-US" dirty="0">
                <a:latin typeface="Tahoma" pitchFamily="34" charset="0"/>
              </a:rPr>
              <a:t>as deforestation occurs </a:t>
            </a:r>
            <a:r>
              <a:rPr lang="en-US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dirty="0">
                <a:latin typeface="Tahoma" pitchFamily="34" charset="0"/>
              </a:rPr>
              <a:t> the problem is compounded </a:t>
            </a:r>
          </a:p>
          <a:p>
            <a:pPr algn="just"/>
            <a:r>
              <a:rPr lang="en-US" dirty="0">
                <a:latin typeface="Tahoma" pitchFamily="34" charset="0"/>
              </a:rPr>
              <a:t>since some of the burnt land is used for cattle ranching which produces CH</a:t>
            </a:r>
            <a:r>
              <a:rPr lang="en-US" baseline="-25000" dirty="0">
                <a:latin typeface="Tahoma" pitchFamily="34" charset="0"/>
              </a:rPr>
              <a:t>4.</a:t>
            </a:r>
          </a:p>
        </p:txBody>
      </p:sp>
      <p:pic>
        <p:nvPicPr>
          <p:cNvPr id="40962" name="Picture 2" descr="http://static.guim.co.uk/Guardian/environment/gallery/2007/oct/23/1/72389375-94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4086386"/>
            <a:ext cx="3962400" cy="26192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en-US" dirty="0">
                <a:latin typeface="Tahoma" pitchFamily="34" charset="0"/>
                <a:cs typeface="Tahoma" pitchFamily="34" charset="0"/>
              </a:rPr>
              <a:t>Introduction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90541"/>
            <a:ext cx="38100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Tahoma" pitchFamily="34" charset="0"/>
              </a:rPr>
              <a:t>Until the </a:t>
            </a:r>
            <a:r>
              <a:rPr lang="en-US" sz="2000" dirty="0" err="1">
                <a:latin typeface="Tahoma" pitchFamily="34" charset="0"/>
              </a:rPr>
              <a:t>1960’s</a:t>
            </a:r>
            <a:r>
              <a:rPr lang="en-US" sz="2000" dirty="0">
                <a:latin typeface="Tahoma" pitchFamily="34" charset="0"/>
              </a:rPr>
              <a:t> there was not much consideration for environmental effects</a:t>
            </a:r>
          </a:p>
          <a:p>
            <a:r>
              <a:rPr lang="en-US" sz="2000" dirty="0">
                <a:latin typeface="Tahoma" pitchFamily="34" charset="0"/>
              </a:rPr>
              <a:t>During the </a:t>
            </a:r>
            <a:r>
              <a:rPr lang="en-US" sz="2000" dirty="0" err="1">
                <a:latin typeface="Tahoma" pitchFamily="34" charset="0"/>
              </a:rPr>
              <a:t>1960’s</a:t>
            </a:r>
            <a:r>
              <a:rPr lang="en-US" sz="2000" dirty="0">
                <a:latin typeface="Tahoma" pitchFamily="34" charset="0"/>
              </a:rPr>
              <a:t> there was increased awareness of the effects of environmental pollution</a:t>
            </a:r>
          </a:p>
          <a:p>
            <a:r>
              <a:rPr lang="en-US" sz="2000" dirty="0">
                <a:latin typeface="Tahoma" pitchFamily="34" charset="0"/>
              </a:rPr>
              <a:t>US congress: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passed the National Environmental Policy Act (NEPA)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passed the Clean Air and Water Act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</a:rPr>
              <a:t>created the Environmental Protection Agency (EPA), etc.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40" name="Picture 8" descr="http://www.prb.org/images09/WorldPopGrowt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2890" y="2285998"/>
            <a:ext cx="4994910" cy="3505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0" name="Picture 4" descr="http://saga.pmel.noaa.gov/Field/ace1/brochure/trop_std_col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5220" y="1600200"/>
            <a:ext cx="696578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</a:rPr>
              <a:t>Increase in Atmospheric CO</a:t>
            </a:r>
            <a:r>
              <a:rPr lang="en-US" sz="3600" baseline="-25000" dirty="0">
                <a:latin typeface="Tahoma" pitchFamily="34" charset="0"/>
              </a:rPr>
              <a:t>2</a:t>
            </a:r>
            <a:r>
              <a:rPr lang="en-US" sz="3600" dirty="0">
                <a:latin typeface="Tahoma" pitchFamily="34" charset="0"/>
              </a:rPr>
              <a:t> </a:t>
            </a:r>
            <a:br>
              <a:rPr lang="en-US" sz="3600" dirty="0">
                <a:latin typeface="Tahoma" pitchFamily="34" charset="0"/>
              </a:rPr>
            </a:br>
            <a:r>
              <a:rPr lang="en-US" sz="3600" dirty="0">
                <a:latin typeface="Tahoma" pitchFamily="34" charset="0"/>
              </a:rPr>
              <a:t>Between 1960 - 2020 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36A34-105A-6673-BF42-9F5B07AD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6381750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r>
              <a:rPr lang="en-US" sz="3600" dirty="0">
                <a:latin typeface="Tahoma" pitchFamily="34" charset="0"/>
              </a:rPr>
              <a:t>Aerosols</a:t>
            </a:r>
            <a:endParaRPr lang="en-US" sz="3600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28800"/>
            <a:ext cx="8077200" cy="50292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what are aerosols?</a:t>
            </a:r>
          </a:p>
          <a:p>
            <a:pPr algn="just"/>
            <a:r>
              <a:rPr lang="en-US" dirty="0">
                <a:latin typeface="Tahoma" pitchFamily="34" charset="0"/>
              </a:rPr>
              <a:t>where do they come from?</a:t>
            </a:r>
          </a:p>
          <a:p>
            <a:pPr algn="just"/>
            <a:r>
              <a:rPr lang="en-US" dirty="0">
                <a:latin typeface="Tahoma" pitchFamily="34" charset="0"/>
              </a:rPr>
              <a:t>what size are they?</a:t>
            </a:r>
          </a:p>
          <a:p>
            <a:pPr algn="just"/>
            <a:r>
              <a:rPr lang="en-US" dirty="0">
                <a:latin typeface="Tahoma" pitchFamily="34" charset="0"/>
              </a:rPr>
              <a:t>why are they important in climatic change?</a:t>
            </a:r>
          </a:p>
          <a:p>
            <a:pPr algn="just"/>
            <a:r>
              <a:rPr lang="en-US" dirty="0">
                <a:latin typeface="Tahoma" pitchFamily="34" charset="0"/>
              </a:rPr>
              <a:t>what are the effects?</a:t>
            </a:r>
          </a:p>
          <a:p>
            <a:pPr algn="just"/>
            <a:r>
              <a:rPr lang="en-US" dirty="0">
                <a:latin typeface="Tahoma" pitchFamily="34" charset="0"/>
              </a:rPr>
              <a:t>can we control the amount of aerosols entering the atmosphere?</a:t>
            </a:r>
          </a:p>
          <a:p>
            <a:pPr algn="just"/>
            <a:r>
              <a:rPr lang="en-US" dirty="0">
                <a:latin typeface="Tahoma" pitchFamily="34" charset="0"/>
              </a:rPr>
              <a:t>and if so, how?</a:t>
            </a:r>
          </a:p>
        </p:txBody>
      </p:sp>
      <p:pic>
        <p:nvPicPr>
          <p:cNvPr id="17410" name="Picture 2" descr="C:\Users\Sheldon\Pictures\aeroso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1462"/>
            <a:ext cx="53721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22860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</a:rPr>
              <a:t>Carbon Dioxide Emission </a:t>
            </a:r>
            <a:br>
              <a:rPr lang="en-US" sz="3600" dirty="0">
                <a:latin typeface="Tahoma" pitchFamily="34" charset="0"/>
              </a:rPr>
            </a:br>
            <a:r>
              <a:rPr lang="en-US" sz="3600" dirty="0">
                <a:latin typeface="Tahoma" pitchFamily="34" charset="0"/>
              </a:rPr>
              <a:t>by Fuel Type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F0FEA-C2DE-EF09-3ED1-6DFA4D91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59536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ahoma" pitchFamily="34" charset="0"/>
              </a:rPr>
              <a:t>Acid Rain</a:t>
            </a:r>
            <a:endParaRPr lang="en-US" sz="3600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84674"/>
            <a:ext cx="5181600" cy="50292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Acid Rain comes from nitrogen oxide and sulfur dioxide </a:t>
            </a:r>
          </a:p>
          <a:p>
            <a:pPr algn="just"/>
            <a:r>
              <a:rPr lang="en-US" dirty="0">
                <a:latin typeface="Tahoma" pitchFamily="34" charset="0"/>
              </a:rPr>
              <a:t>It has different pH levels.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on a scale from 0 – 14, normal is 7, the most acidic is 0 and the most basic is 14.</a:t>
            </a:r>
          </a:p>
          <a:p>
            <a:pPr lvl="1" algn="just">
              <a:buFont typeface="Symbol" pitchFamily="18" charset="2"/>
              <a:buChar char="-"/>
            </a:pPr>
            <a:r>
              <a:rPr lang="en-US" sz="2400" dirty="0">
                <a:latin typeface="Tahoma" pitchFamily="34" charset="0"/>
              </a:rPr>
              <a:t>on a pH scale, 5 is 10 times more ACIDIC than 6 </a:t>
            </a:r>
          </a:p>
          <a:p>
            <a:pPr algn="just"/>
            <a:r>
              <a:rPr lang="en-US" dirty="0">
                <a:latin typeface="Tahoma" pitchFamily="34" charset="0"/>
              </a:rPr>
              <a:t>Natural gases such as volcano eruptions can cause acid rain</a:t>
            </a:r>
            <a:endParaRPr lang="en-US" dirty="0"/>
          </a:p>
        </p:txBody>
      </p:sp>
      <p:pic>
        <p:nvPicPr>
          <p:cNvPr id="562181" name="Picture 5" descr="8volcan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334000" y="1447800"/>
            <a:ext cx="3810000" cy="485214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229600" cy="58674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Most acid rain comes from car exhaust and the burning of coal</a:t>
            </a:r>
          </a:p>
          <a:p>
            <a:pPr algn="just"/>
            <a:r>
              <a:rPr lang="en-US" dirty="0">
                <a:latin typeface="Tahoma" pitchFamily="34" charset="0"/>
              </a:rPr>
              <a:t>The process of coal burning is:</a:t>
            </a:r>
          </a:p>
          <a:p>
            <a:pPr lvl="1" algn="just"/>
            <a:r>
              <a:rPr lang="en-US" sz="2800" dirty="0">
                <a:latin typeface="Tahoma" pitchFamily="34" charset="0"/>
              </a:rPr>
              <a:t>S (in coal)+ </a:t>
            </a:r>
            <a:r>
              <a:rPr lang="en-US" sz="2800" dirty="0" err="1">
                <a:latin typeface="Tahoma" pitchFamily="34" charset="0"/>
              </a:rPr>
              <a:t>O</a:t>
            </a:r>
            <a:r>
              <a:rPr lang="en-US" sz="2800" baseline="-25000" dirty="0" err="1">
                <a:latin typeface="Tahoma" pitchFamily="34" charset="0"/>
              </a:rPr>
              <a:t>2</a:t>
            </a:r>
            <a:r>
              <a:rPr lang="en-US" sz="2800" baseline="-250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 </a:t>
            </a:r>
            <a:r>
              <a:rPr lang="en-US" sz="2800" dirty="0" err="1">
                <a:latin typeface="Tahoma" pitchFamily="34" charset="0"/>
              </a:rPr>
              <a:t>So</a:t>
            </a:r>
            <a:r>
              <a:rPr lang="en-US" sz="2800" baseline="-25000" dirty="0" err="1">
                <a:latin typeface="Tahoma" pitchFamily="34" charset="0"/>
              </a:rPr>
              <a:t>2</a:t>
            </a:r>
            <a:r>
              <a:rPr lang="en-US" sz="2800" dirty="0">
                <a:latin typeface="Tahoma" pitchFamily="34" charset="0"/>
              </a:rPr>
              <a:t> + 2 </a:t>
            </a:r>
            <a:r>
              <a:rPr lang="en-US" sz="2800" dirty="0" err="1">
                <a:latin typeface="Tahoma" pitchFamily="34" charset="0"/>
              </a:rPr>
              <a:t>So</a:t>
            </a:r>
            <a:r>
              <a:rPr lang="en-US" sz="2800" baseline="-25000" dirty="0" err="1">
                <a:latin typeface="Tahoma" pitchFamily="34" charset="0"/>
              </a:rPr>
              <a:t>2</a:t>
            </a:r>
            <a:r>
              <a:rPr lang="en-US" sz="2800" dirty="0">
                <a:latin typeface="Tahoma" pitchFamily="34" charset="0"/>
              </a:rPr>
              <a:t> + </a:t>
            </a:r>
            <a:r>
              <a:rPr lang="en-US" sz="2800" dirty="0" err="1">
                <a:latin typeface="Tahoma" pitchFamily="34" charset="0"/>
              </a:rPr>
              <a:t>O</a:t>
            </a:r>
            <a:r>
              <a:rPr lang="en-US" sz="2800" baseline="-25000" dirty="0" err="1">
                <a:latin typeface="Tahoma" pitchFamily="34" charset="0"/>
              </a:rPr>
              <a:t>2</a:t>
            </a:r>
            <a:r>
              <a:rPr lang="en-US" sz="2800" baseline="-250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2800" baseline="-250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</a:rPr>
              <a:t>2 SO</a:t>
            </a:r>
            <a:r>
              <a:rPr lang="en-US" sz="2800" baseline="-25000" dirty="0">
                <a:latin typeface="Tahoma" pitchFamily="34" charset="0"/>
              </a:rPr>
              <a:t>3</a:t>
            </a:r>
            <a:r>
              <a:rPr lang="en-US" sz="28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 </a:t>
            </a:r>
            <a:r>
              <a:rPr lang="en-US" sz="2800" dirty="0">
                <a:latin typeface="Tahoma" pitchFamily="34" charset="0"/>
              </a:rPr>
              <a:t>SO</a:t>
            </a:r>
            <a:r>
              <a:rPr lang="en-US" sz="2800" baseline="-25000" dirty="0">
                <a:latin typeface="Tahoma" pitchFamily="34" charset="0"/>
              </a:rPr>
              <a:t>3</a:t>
            </a:r>
            <a:r>
              <a:rPr lang="en-US" sz="2800" dirty="0">
                <a:latin typeface="Tahoma" pitchFamily="34" charset="0"/>
              </a:rPr>
              <a:t> + H</a:t>
            </a:r>
            <a:r>
              <a:rPr lang="en-US" sz="2800" baseline="-25000" dirty="0">
                <a:latin typeface="Tahoma" pitchFamily="34" charset="0"/>
              </a:rPr>
              <a:t>2</a:t>
            </a:r>
            <a:r>
              <a:rPr lang="en-US" sz="2800" dirty="0">
                <a:latin typeface="Tahoma" pitchFamily="34" charset="0"/>
              </a:rPr>
              <a:t>O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2800" dirty="0">
                <a:latin typeface="Tahoma" pitchFamily="34" charset="0"/>
              </a:rPr>
              <a:t> H</a:t>
            </a:r>
            <a:r>
              <a:rPr lang="en-US" sz="2800" baseline="-25000" dirty="0">
                <a:latin typeface="Tahoma" pitchFamily="34" charset="0"/>
              </a:rPr>
              <a:t>2</a:t>
            </a:r>
            <a:r>
              <a:rPr lang="en-US" sz="2800" dirty="0">
                <a:latin typeface="Tahoma" pitchFamily="34" charset="0"/>
              </a:rPr>
              <a:t>SO</a:t>
            </a:r>
            <a:r>
              <a:rPr lang="en-US" sz="2800" baseline="-25000" dirty="0">
                <a:latin typeface="Tahoma" pitchFamily="34" charset="0"/>
              </a:rPr>
              <a:t>4.  </a:t>
            </a:r>
          </a:p>
          <a:p>
            <a:pPr algn="just"/>
            <a:r>
              <a:rPr lang="en-US" dirty="0">
                <a:latin typeface="Tahoma" pitchFamily="34" charset="0"/>
              </a:rPr>
              <a:t>Car exhaust process is:</a:t>
            </a:r>
          </a:p>
          <a:p>
            <a:pPr lvl="1" algn="just"/>
            <a:r>
              <a:rPr lang="en-US" sz="2400" dirty="0" err="1">
                <a:latin typeface="Tahoma" pitchFamily="34" charset="0"/>
              </a:rPr>
              <a:t>N</a:t>
            </a:r>
            <a:r>
              <a:rPr lang="en-US" sz="2400" baseline="-25000" dirty="0" err="1">
                <a:latin typeface="Tahoma" pitchFamily="34" charset="0"/>
              </a:rPr>
              <a:t>2</a:t>
            </a:r>
            <a:r>
              <a:rPr lang="en-US" sz="2400" baseline="-25000" dirty="0">
                <a:latin typeface="Tahoma" pitchFamily="34" charset="0"/>
              </a:rPr>
              <a:t> </a:t>
            </a:r>
            <a:r>
              <a:rPr lang="en-US" sz="2400" dirty="0">
                <a:latin typeface="Tahoma" pitchFamily="34" charset="0"/>
              </a:rPr>
              <a:t>+ </a:t>
            </a:r>
            <a:r>
              <a:rPr lang="en-US" sz="2400" dirty="0" err="1">
                <a:latin typeface="Tahoma" pitchFamily="34" charset="0"/>
              </a:rPr>
              <a:t>O</a:t>
            </a:r>
            <a:r>
              <a:rPr lang="en-US" sz="2400" baseline="-25000" dirty="0" err="1">
                <a:latin typeface="Tahoma" pitchFamily="34" charset="0"/>
              </a:rPr>
              <a:t>2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2400" dirty="0">
                <a:latin typeface="Tahoma" pitchFamily="34" charset="0"/>
              </a:rPr>
              <a:t> 2NO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2NO + </a:t>
            </a:r>
            <a:r>
              <a:rPr lang="en-US" sz="2400" dirty="0" err="1">
                <a:latin typeface="Tahoma" pitchFamily="34" charset="0"/>
              </a:rPr>
              <a:t>O</a:t>
            </a:r>
            <a:r>
              <a:rPr lang="en-US" sz="2400" baseline="-25000" dirty="0" err="1">
                <a:latin typeface="Tahoma" pitchFamily="34" charset="0"/>
              </a:rPr>
              <a:t>2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2400" dirty="0">
                <a:latin typeface="Tahoma" pitchFamily="34" charset="0"/>
              </a:rPr>
              <a:t> 2NO</a:t>
            </a:r>
            <a:r>
              <a:rPr lang="en-US" sz="2400" baseline="-25000" dirty="0">
                <a:latin typeface="Tahoma" pitchFamily="34" charset="0"/>
              </a:rPr>
              <a:t>2</a:t>
            </a:r>
            <a:endParaRPr lang="en-US" sz="2400" dirty="0">
              <a:latin typeface="Tahoma" pitchFamily="34" charset="0"/>
            </a:endParaRPr>
          </a:p>
          <a:p>
            <a:pPr lvl="1" algn="just"/>
            <a:r>
              <a:rPr lang="en-US" sz="2400" dirty="0">
                <a:latin typeface="Tahoma" pitchFamily="34" charset="0"/>
              </a:rPr>
              <a:t>NO</a:t>
            </a:r>
            <a:r>
              <a:rPr lang="en-US" sz="2400" baseline="-25000" dirty="0">
                <a:latin typeface="Tahoma" pitchFamily="34" charset="0"/>
              </a:rPr>
              <a:t>2</a:t>
            </a:r>
            <a:r>
              <a:rPr lang="en-US" sz="2400" dirty="0">
                <a:latin typeface="Tahoma" pitchFamily="34" charset="0"/>
              </a:rPr>
              <a:t> + OH </a:t>
            </a:r>
            <a:r>
              <a:rPr lang="en-US" sz="2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2400" dirty="0">
                <a:latin typeface="Tahoma" pitchFamily="34" charset="0"/>
              </a:rPr>
              <a:t> HNO</a:t>
            </a:r>
            <a:r>
              <a:rPr lang="en-US" sz="2400" baseline="-25000" dirty="0">
                <a:latin typeface="Tahoma" pitchFamily="34" charset="0"/>
              </a:rPr>
              <a:t>3</a:t>
            </a:r>
            <a:r>
              <a:rPr lang="en-US" sz="2400" dirty="0">
                <a:latin typeface="Tahoma" pitchFamily="34" charset="0"/>
              </a:rPr>
              <a:t> </a:t>
            </a:r>
          </a:p>
        </p:txBody>
      </p:sp>
      <p:pic>
        <p:nvPicPr>
          <p:cNvPr id="47107" name="Picture 4" descr="ac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3886200"/>
            <a:ext cx="3048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143000" y="533400"/>
            <a:ext cx="3116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ahoma" pitchFamily="34" charset="0"/>
              </a:rPr>
              <a:t>Acid Rain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itchFamily="34" charset="0"/>
              </a:rPr>
              <a:t>Acid Rain</a:t>
            </a:r>
            <a:endParaRPr lang="en-US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82000" cy="5029200"/>
          </a:xfrm>
        </p:spPr>
        <p:txBody>
          <a:bodyPr/>
          <a:lstStyle/>
          <a:p>
            <a:pPr algn="just"/>
            <a:r>
              <a:rPr lang="en-US" sz="2000" dirty="0">
                <a:latin typeface="Tahoma" pitchFamily="34" charset="0"/>
              </a:rPr>
              <a:t>Acid rain damages soil, poisons lakes and rivers, and harms trees (DEFORESTATION)</a:t>
            </a:r>
            <a:endParaRPr lang="en-US" sz="2000" dirty="0"/>
          </a:p>
          <a:p>
            <a:pPr algn="just"/>
            <a:r>
              <a:rPr lang="en-US" sz="2000" dirty="0">
                <a:latin typeface="Tahoma" pitchFamily="34" charset="0"/>
              </a:rPr>
              <a:t>It can destroy the ecosystem:  fish, plants, insects, and harm anything that eats or drinks from the acidic waters</a:t>
            </a:r>
          </a:p>
          <a:p>
            <a:pPr algn="just"/>
            <a:r>
              <a:rPr lang="en-US" sz="2000" dirty="0">
                <a:latin typeface="Tahoma" pitchFamily="34" charset="0"/>
              </a:rPr>
              <a:t>There are several ways that acid rain can enter the water </a:t>
            </a:r>
            <a:r>
              <a:rPr lang="en-US" sz="2000" dirty="0">
                <a:latin typeface="Tahoma" pitchFamily="34" charset="0"/>
                <a:sym typeface="Wingdings 3" pitchFamily="18" charset="2"/>
              </a:rPr>
              <a:t></a:t>
            </a:r>
            <a:endParaRPr lang="en-US" sz="2000" dirty="0">
              <a:latin typeface="Tahoma" pitchFamily="34" charset="0"/>
            </a:endParaRPr>
          </a:p>
          <a:p>
            <a:pPr lvl="1" algn="just"/>
            <a:r>
              <a:rPr lang="en-US" dirty="0">
                <a:latin typeface="Tahoma" pitchFamily="34" charset="0"/>
              </a:rPr>
              <a:t>as dry particles in the air </a:t>
            </a:r>
          </a:p>
          <a:p>
            <a:pPr lvl="1" algn="just"/>
            <a:r>
              <a:rPr lang="en-US" dirty="0">
                <a:latin typeface="Tahoma" pitchFamily="34" charset="0"/>
              </a:rPr>
              <a:t>as wet particles such as rain, snow, sleet, hail, dew, or fog</a:t>
            </a:r>
            <a:endParaRPr lang="en-US" sz="1800" dirty="0"/>
          </a:p>
        </p:txBody>
      </p:sp>
      <p:pic>
        <p:nvPicPr>
          <p:cNvPr id="564228" name="Picture 4" descr="deforestation-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76600" y="4267729"/>
            <a:ext cx="4191000" cy="25987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4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4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4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4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4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4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4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4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itchFamily="34" charset="0"/>
              </a:rPr>
              <a:t>Acid Rain</a:t>
            </a:r>
            <a:endParaRPr lang="en-US" dirty="0"/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153400" cy="1676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Tahoma" pitchFamily="34" charset="0"/>
              </a:rPr>
              <a:t>Respiratory problems may also arise from inhalation of fine acid particles</a:t>
            </a:r>
          </a:p>
          <a:p>
            <a:pPr algn="just">
              <a:buFont typeface="Symbol" pitchFamily="18" charset="2"/>
              <a:buChar char="·"/>
            </a:pPr>
            <a:r>
              <a:rPr lang="en-US" dirty="0">
                <a:latin typeface="Tahoma" pitchFamily="34" charset="0"/>
              </a:rPr>
              <a:t>Acid rain can also be very damaging to buildings and old statues</a:t>
            </a:r>
            <a:endParaRPr lang="en-US" dirty="0"/>
          </a:p>
        </p:txBody>
      </p:sp>
      <p:pic>
        <p:nvPicPr>
          <p:cNvPr id="565255" name="Picture 7" descr="http://vilenski.org/science/humanbody/images/Respiratory_system.gif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r:link="rId3" cstate="print"/>
          <a:srcRect/>
          <a:stretch>
            <a:fillRect/>
          </a:stretch>
        </p:blipFill>
        <p:spPr>
          <a:xfrm>
            <a:off x="1066800" y="3200400"/>
            <a:ext cx="2651125" cy="3505200"/>
          </a:xfrm>
        </p:spPr>
      </p:pic>
      <p:pic>
        <p:nvPicPr>
          <p:cNvPr id="565259" name="Picture 11" descr="caryatid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3524250"/>
            <a:ext cx="4114800" cy="29527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5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5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5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7772400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ahoma" pitchFamily="34" charset="0"/>
                <a:cs typeface="Tahoma" pitchFamily="34" charset="0"/>
              </a:rPr>
              <a:t>RENEWABLES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>
                <a:solidFill>
                  <a:srgbClr val="000066"/>
                </a:solidFill>
                <a:latin typeface="Tahoma" pitchFamily="34" charset="0"/>
              </a:rPr>
              <a:t>Hydroelectric Power</a:t>
            </a:r>
            <a:endParaRPr lang="en-US" sz="3600" dirty="0">
              <a:solidFill>
                <a:srgbClr val="000066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229600" cy="2209800"/>
          </a:xfrm>
        </p:spPr>
        <p:txBody>
          <a:bodyPr/>
          <a:lstStyle/>
          <a:p>
            <a:pPr algn="just"/>
            <a:r>
              <a:rPr lang="en-US" sz="2000" dirty="0">
                <a:latin typeface="Tahoma" pitchFamily="34" charset="0"/>
              </a:rPr>
              <a:t>Hydroelectric power supplies about 6% of US total needs</a:t>
            </a:r>
          </a:p>
          <a:p>
            <a:pPr algn="just"/>
            <a:r>
              <a:rPr lang="en-US" sz="2000" dirty="0">
                <a:latin typeface="Tahoma" pitchFamily="34" charset="0"/>
              </a:rPr>
              <a:t>This might be much higher in other countries</a:t>
            </a:r>
            <a:endParaRPr lang="en-US" sz="2000" dirty="0">
              <a:solidFill>
                <a:srgbClr val="FF0000"/>
              </a:solidFill>
              <a:latin typeface="Tahoma" pitchFamily="34" charset="0"/>
            </a:endParaRPr>
          </a:p>
          <a:p>
            <a:pPr algn="just"/>
            <a:r>
              <a:rPr lang="en-US" sz="2000" dirty="0">
                <a:latin typeface="Tahoma" pitchFamily="34" charset="0"/>
              </a:rPr>
              <a:t>Environmental effects include local ecological changes due to dam building, and effects resulting from catastrophic dam failures</a:t>
            </a:r>
          </a:p>
        </p:txBody>
      </p:sp>
      <p:pic>
        <p:nvPicPr>
          <p:cNvPr id="566277" name="Picture 5" descr="1995_dam_failure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3782096"/>
            <a:ext cx="3733800" cy="24685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37457"/>
              </p:ext>
            </p:extLst>
          </p:nvPr>
        </p:nvGraphicFramePr>
        <p:xfrm>
          <a:off x="4114800" y="3534772"/>
          <a:ext cx="4191000" cy="3276599"/>
        </p:xfrm>
        <a:graphic>
          <a:graphicData uri="http://schemas.openxmlformats.org/drawingml/2006/table">
            <a:tbl>
              <a:tblPr/>
              <a:tblGrid>
                <a:gridCol w="124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Country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Hydroelectricity 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production (</a:t>
                      </a:r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latin typeface="Calibri"/>
                        </a:rPr>
                        <a:t>TWhr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% of total capacity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China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652.05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22.25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Canada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369.5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61.12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Brazil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363.8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85.56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United States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250.6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5.74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Russia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17.64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Norway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140.5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98.25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India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115.6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15.8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9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Venezuela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85.96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69.2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Japan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69.2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7.21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4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 Sweden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65.5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44.34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800080"/>
                </a:solidFill>
                <a:latin typeface="Tahoma" pitchFamily="34" charset="0"/>
                <a:cs typeface="Tahoma" pitchFamily="34" charset="0"/>
              </a:rPr>
              <a:t>Types of Electrical Generation Leading To Pollution</a:t>
            </a:r>
          </a:p>
        </p:txBody>
      </p:sp>
      <p:sp>
        <p:nvSpPr>
          <p:cNvPr id="547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56557"/>
            <a:ext cx="8077200" cy="22098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latin typeface="Tahoma" pitchFamily="34" charset="0"/>
              </a:rPr>
              <a:t>fossil fuel plants: coal, oil, etc.</a:t>
            </a:r>
          </a:p>
          <a:p>
            <a:r>
              <a:rPr lang="en-US" sz="2000" dirty="0">
                <a:latin typeface="Tahoma" pitchFamily="34" charset="0"/>
              </a:rPr>
              <a:t>hydroelectric power</a:t>
            </a:r>
          </a:p>
          <a:p>
            <a:r>
              <a:rPr lang="en-US" sz="2000" dirty="0">
                <a:latin typeface="Tahoma" pitchFamily="34" charset="0"/>
              </a:rPr>
              <a:t>geothermal power</a:t>
            </a:r>
          </a:p>
          <a:p>
            <a:r>
              <a:rPr lang="en-US" sz="2000" dirty="0">
                <a:latin typeface="Tahoma" pitchFamily="34" charset="0"/>
              </a:rPr>
              <a:t>solar energy</a:t>
            </a:r>
          </a:p>
          <a:p>
            <a:r>
              <a:rPr lang="en-US" sz="2000" dirty="0">
                <a:latin typeface="Tahoma" pitchFamily="34" charset="0"/>
              </a:rPr>
              <a:t>nuclear energy</a:t>
            </a:r>
          </a:p>
          <a:p>
            <a:r>
              <a:rPr lang="en-US" sz="2000" dirty="0">
                <a:latin typeface="Tahoma" pitchFamily="34" charset="0"/>
              </a:rPr>
              <a:t>others: tidal, fusion, wind, etc.</a:t>
            </a:r>
          </a:p>
        </p:txBody>
      </p:sp>
      <p:pic>
        <p:nvPicPr>
          <p:cNvPr id="547851" name="Picture 11" descr="a610_385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" y="4419600"/>
            <a:ext cx="2286000" cy="2032000"/>
          </a:xfrm>
        </p:spPr>
      </p:pic>
      <p:pic>
        <p:nvPicPr>
          <p:cNvPr id="547859" name="Picture 19" descr="http://www.lenntech.com/images/hydropowerplant.jp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r:link="rId4" cstate="print"/>
          <a:srcRect/>
          <a:stretch>
            <a:fillRect/>
          </a:stretch>
        </p:blipFill>
        <p:spPr>
          <a:xfrm>
            <a:off x="2438400" y="3962400"/>
            <a:ext cx="2133600" cy="2106613"/>
          </a:xfrm>
        </p:spPr>
      </p:pic>
      <p:pic>
        <p:nvPicPr>
          <p:cNvPr id="547861" name="Picture 21" descr="http://www.rusg.com/educational/epa_fnsb02a/stations/rsmith/images/solar_panel.jpg"/>
          <p:cNvPicPr>
            <a:picLocks noChangeAspect="1" noChangeArrowheads="1"/>
          </p:cNvPicPr>
          <p:nvPr/>
        </p:nvPicPr>
        <p:blipFill>
          <a:blip r:embed="rId5" r:link="rId6" cstate="print"/>
          <a:srcRect/>
          <a:stretch>
            <a:fillRect/>
          </a:stretch>
        </p:blipFill>
        <p:spPr bwMode="auto">
          <a:xfrm>
            <a:off x="4876800" y="50292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62" name="Picture 22" descr="http://www.virginiaplaces.org/energy/graphics/surrynuclear.jpg"/>
          <p:cNvPicPr>
            <a:picLocks noChangeAspect="1" noChangeArrowheads="1"/>
          </p:cNvPicPr>
          <p:nvPr/>
        </p:nvPicPr>
        <p:blipFill>
          <a:blip r:embed="rId7" r:link="rId8" cstate="print"/>
          <a:srcRect/>
          <a:stretch>
            <a:fillRect/>
          </a:stretch>
        </p:blipFill>
        <p:spPr bwMode="auto">
          <a:xfrm>
            <a:off x="4648200" y="3429000"/>
            <a:ext cx="274320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63" name="Picture 23" descr="http://www.energy.state.md.us/images/photos/12301-wind.jpg"/>
          <p:cNvPicPr>
            <a:picLocks noChangeAspect="1" noChangeArrowheads="1"/>
          </p:cNvPicPr>
          <p:nvPr/>
        </p:nvPicPr>
        <p:blipFill>
          <a:blip r:embed="rId9" r:link="rId10" cstate="print"/>
          <a:srcRect/>
          <a:stretch>
            <a:fillRect/>
          </a:stretch>
        </p:blipFill>
        <p:spPr bwMode="auto">
          <a:xfrm>
            <a:off x="7512050" y="3352800"/>
            <a:ext cx="16319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64" name="Picture 24" descr="http://thefraserdomain.typepad.com/photos/uncategorized/2007/04/11/icelandenlarged.jpg"/>
          <p:cNvPicPr>
            <a:picLocks noChangeAspect="1" noChangeArrowheads="1"/>
          </p:cNvPicPr>
          <p:nvPr/>
        </p:nvPicPr>
        <p:blipFill>
          <a:blip r:embed="rId11" r:link="rId12" cstate="print"/>
          <a:srcRect/>
          <a:stretch>
            <a:fillRect/>
          </a:stretch>
        </p:blipFill>
        <p:spPr bwMode="auto">
          <a:xfrm>
            <a:off x="4953000" y="1676400"/>
            <a:ext cx="228600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7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7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7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7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7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7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7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7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7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7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7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7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7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7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7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7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7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7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7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7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828800"/>
            <a:ext cx="8361363" cy="335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3600" dirty="0">
                <a:latin typeface="Tahoma" pitchFamily="34" charset="0"/>
              </a:rPr>
              <a:t>Recent Dam Failures </a:t>
            </a:r>
            <a:br>
              <a:rPr lang="en-US" sz="3600" dirty="0">
                <a:latin typeface="Tahoma" pitchFamily="34" charset="0"/>
              </a:rPr>
            </a:br>
            <a:r>
              <a:rPr lang="en-US" sz="3600" dirty="0">
                <a:latin typeface="Tahoma" pitchFamily="34" charset="0"/>
              </a:rPr>
              <a:t>&amp; Resulting Fatalities</a:t>
            </a:r>
            <a:endParaRPr lang="en-US" sz="3600" dirty="0"/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tbl" idx="1"/>
          </p:nvPr>
        </p:nvGraphicFramePr>
        <p:xfrm>
          <a:off x="304800" y="1828800"/>
          <a:ext cx="8361363" cy="36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9640" imgH="3657600" progId="Word.Document.8">
                  <p:embed/>
                </p:oleObj>
              </mc:Choice>
              <mc:Fallback>
                <p:oleObj name="Document" r:id="rId2" imgW="8369640" imgH="36576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28800"/>
                        <a:ext cx="8361363" cy="365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>
                <a:latin typeface="Tahoma" pitchFamily="34" charset="0"/>
              </a:rPr>
              <a:t>Geothermal Power</a:t>
            </a:r>
            <a:endParaRPr lang="en-US" sz="3600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114800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Geothermal energy is the heat inside the earth found in many forms: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as dry steam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hot water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hot dry rock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Only in parts of the western US are the economic conditions favorable </a:t>
            </a:r>
            <a:r>
              <a:rPr lang="en-US" sz="1800" dirty="0">
                <a:latin typeface="Tahoma" pitchFamily="34" charset="0"/>
                <a:sym typeface="Wingdings 3" pitchFamily="18" charset="2"/>
              </a:rPr>
              <a:t></a:t>
            </a:r>
            <a:r>
              <a:rPr lang="en-US" sz="1800" dirty="0">
                <a:latin typeface="Tahoma" pitchFamily="34" charset="0"/>
              </a:rPr>
              <a:t>  less than 1% of the total US energy needs would be met 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On a local level geothermal power results in noise and air pollution from: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Hydrogen </a:t>
            </a:r>
            <a:r>
              <a:rPr lang="en-US" sz="1800" dirty="0" err="1">
                <a:latin typeface="Tahoma" pitchFamily="34" charset="0"/>
              </a:rPr>
              <a:t>sulphide</a:t>
            </a:r>
            <a:r>
              <a:rPr lang="en-US" sz="1800" dirty="0">
                <a:latin typeface="Tahoma" pitchFamily="34" charset="0"/>
              </a:rPr>
              <a:t>, ammonia, and other effluents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ahoma" pitchFamily="34" charset="0"/>
              </a:rPr>
              <a:t>pollution of groundwater from wastes</a:t>
            </a:r>
          </a:p>
        </p:txBody>
      </p:sp>
      <p:pic>
        <p:nvPicPr>
          <p:cNvPr id="79874" name="Picture 2" descr="http://media.treehugger.com/assets/images/2011/10/geothermal-power-process-0808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057400"/>
            <a:ext cx="4457700" cy="3924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219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>
                <a:solidFill>
                  <a:srgbClr val="000066"/>
                </a:solidFill>
                <a:latin typeface="Tahoma" pitchFamily="34" charset="0"/>
              </a:rPr>
              <a:t>Solar Energy</a:t>
            </a:r>
            <a:endParaRPr lang="en-US" sz="3600" dirty="0">
              <a:solidFill>
                <a:srgbClr val="000066"/>
              </a:solidFill>
            </a:endParaRP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4267200" cy="502920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ahoma" pitchFamily="34" charset="0"/>
              </a:rPr>
              <a:t>Solar energy can be used to heat and cool down buildings but generation of electricity is far more complex</a:t>
            </a:r>
          </a:p>
          <a:p>
            <a:r>
              <a:rPr lang="en-US" sz="2000" dirty="0">
                <a:latin typeface="Tahoma" pitchFamily="34" charset="0"/>
              </a:rPr>
              <a:t>Environmental effects include:</a:t>
            </a:r>
          </a:p>
          <a:p>
            <a:pPr lvl="1"/>
            <a:r>
              <a:rPr lang="en-US" dirty="0">
                <a:latin typeface="Tahoma" pitchFamily="34" charset="0"/>
              </a:rPr>
              <a:t>ecological local effect due to the size of land needed</a:t>
            </a:r>
          </a:p>
          <a:p>
            <a:pPr lvl="1"/>
            <a:r>
              <a:rPr lang="en-US" dirty="0">
                <a:latin typeface="Tahoma" pitchFamily="34" charset="0"/>
              </a:rPr>
              <a:t>for every 1000 MW plant some 16–20 square miles is needed</a:t>
            </a:r>
          </a:p>
          <a:p>
            <a:pPr lvl="1"/>
            <a:r>
              <a:rPr lang="en-US" dirty="0">
                <a:latin typeface="Tahoma" pitchFamily="34" charset="0"/>
              </a:rPr>
              <a:t>need for materials such as photovoltaic cells that require large amounts of silicon</a:t>
            </a:r>
          </a:p>
        </p:txBody>
      </p:sp>
      <p:pic>
        <p:nvPicPr>
          <p:cNvPr id="78850" name="Picture 2" descr="http://solarpowerfaq.net/wp-content/uploads/2011/10/how-does-solar-power-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86000"/>
            <a:ext cx="3095625" cy="3867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219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>
                <a:latin typeface="Tahoma" pitchFamily="34" charset="0"/>
              </a:rPr>
              <a:t>Less Developed Potential Electric Power Sources</a:t>
            </a:r>
            <a:endParaRPr lang="en-US" sz="3600" dirty="0"/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8067" y="1210733"/>
            <a:ext cx="8077200" cy="5029200"/>
          </a:xfrm>
        </p:spPr>
        <p:txBody>
          <a:bodyPr/>
          <a:lstStyle/>
          <a:p>
            <a:pPr algn="just">
              <a:buFont typeface="Symbol" pitchFamily="18" charset="2"/>
              <a:buNone/>
            </a:pPr>
            <a:r>
              <a:rPr lang="en-US" sz="2000" b="1" dirty="0">
                <a:solidFill>
                  <a:srgbClr val="000066"/>
                </a:solidFill>
                <a:latin typeface="Tahoma" pitchFamily="34" charset="0"/>
              </a:rPr>
              <a:t>Tidal</a:t>
            </a:r>
          </a:p>
          <a:p>
            <a:pPr algn="just">
              <a:buFont typeface="Symbol" pitchFamily="18" charset="2"/>
              <a:buChar char="·"/>
            </a:pPr>
            <a:r>
              <a:rPr lang="en-US" sz="2000" dirty="0">
                <a:latin typeface="Tahoma" pitchFamily="34" charset="0"/>
              </a:rPr>
              <a:t>not always deemed economical</a:t>
            </a:r>
          </a:p>
          <a:p>
            <a:pPr algn="just">
              <a:buFont typeface="Symbol" pitchFamily="18" charset="2"/>
              <a:buNone/>
            </a:pPr>
            <a:r>
              <a:rPr lang="en-US" sz="2000" b="1" dirty="0">
                <a:solidFill>
                  <a:srgbClr val="000066"/>
                </a:solidFill>
                <a:latin typeface="Tahoma" pitchFamily="34" charset="0"/>
              </a:rPr>
              <a:t>Wind</a:t>
            </a:r>
          </a:p>
          <a:p>
            <a:pPr algn="just">
              <a:buFont typeface="Symbol" pitchFamily="18" charset="2"/>
              <a:buChar char="·"/>
            </a:pPr>
            <a:r>
              <a:rPr lang="en-US" sz="2000" dirty="0">
                <a:latin typeface="Tahoma" pitchFamily="34" charset="0"/>
              </a:rPr>
              <a:t>windmills take up large areas of land, generate noise, and have the potential for the breakup of the mill which act like projectiles</a:t>
            </a:r>
          </a:p>
          <a:p>
            <a:pPr algn="just">
              <a:buFont typeface="Symbol" pitchFamily="18" charset="2"/>
              <a:buNone/>
            </a:pPr>
            <a:r>
              <a:rPr lang="en-US" sz="2000" b="1" dirty="0">
                <a:solidFill>
                  <a:srgbClr val="000066"/>
                </a:solidFill>
                <a:latin typeface="Tahoma" pitchFamily="34" charset="0"/>
              </a:rPr>
              <a:t>Fusion</a:t>
            </a:r>
          </a:p>
          <a:p>
            <a:pPr algn="just">
              <a:buFont typeface="Symbol" pitchFamily="18" charset="2"/>
              <a:buChar char="·"/>
            </a:pPr>
            <a:r>
              <a:rPr lang="en-US" sz="2000" dirty="0">
                <a:latin typeface="Tahoma" pitchFamily="34" charset="0"/>
              </a:rPr>
              <a:t>large generation of tritium</a:t>
            </a:r>
          </a:p>
        </p:txBody>
      </p:sp>
      <p:pic>
        <p:nvPicPr>
          <p:cNvPr id="571396" name="Picture 4" descr="http://www.hie.co.uk/getimage.aspx.ID-23840.gif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r:link="rId3" cstate="print"/>
          <a:srcRect/>
          <a:stretch>
            <a:fillRect/>
          </a:stretch>
        </p:blipFill>
        <p:spPr>
          <a:xfrm>
            <a:off x="304800" y="4572000"/>
            <a:ext cx="2362200" cy="2085975"/>
          </a:xfrm>
        </p:spPr>
      </p:pic>
      <p:pic>
        <p:nvPicPr>
          <p:cNvPr id="571399" name="Picture 7" descr="ph_energy0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971800" y="4419600"/>
            <a:ext cx="2286000" cy="2209800"/>
          </a:xfrm>
        </p:spPr>
      </p:pic>
      <p:pic>
        <p:nvPicPr>
          <p:cNvPr id="571401" name="Picture 9" descr="http://www.lancs.ac.uk/ug/hussainw/fusion.jpg"/>
          <p:cNvPicPr>
            <a:picLocks noChangeAspect="1" noChangeArrowheads="1"/>
          </p:cNvPicPr>
          <p:nvPr/>
        </p:nvPicPr>
        <p:blipFill>
          <a:blip r:embed="rId5" r:link="rId6" cstate="print"/>
          <a:srcRect/>
          <a:stretch>
            <a:fillRect/>
          </a:stretch>
        </p:blipFill>
        <p:spPr bwMode="auto">
          <a:xfrm>
            <a:off x="5486400" y="4267200"/>
            <a:ext cx="35052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1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1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ahoma" pitchFamily="34" charset="0"/>
                <a:cs typeface="Tahoma" pitchFamily="34" charset="0"/>
              </a:rPr>
              <a:t>NUCLEAR POWER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>
                <a:latin typeface="Tahoma" pitchFamily="34" charset="0"/>
              </a:rPr>
              <a:t>Nuclear Power Plants</a:t>
            </a:r>
            <a:endParaRPr lang="en-US" sz="3600" dirty="0"/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8229600" cy="2438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latin typeface="Tahoma" pitchFamily="34" charset="0"/>
              </a:rPr>
              <a:t>Produces about 20% of US electric power</a:t>
            </a:r>
          </a:p>
          <a:p>
            <a:pPr algn="just"/>
            <a:r>
              <a:rPr lang="en-US" sz="2000" dirty="0">
                <a:latin typeface="Tahoma" pitchFamily="34" charset="0"/>
              </a:rPr>
              <a:t>Environmental effects include:</a:t>
            </a:r>
            <a:endParaRPr lang="en-US" sz="2000" dirty="0">
              <a:solidFill>
                <a:srgbClr val="FF0000"/>
              </a:solidFill>
              <a:latin typeface="Tahoma" pitchFamily="34" charset="0"/>
            </a:endParaRPr>
          </a:p>
          <a:p>
            <a:pPr lvl="1" algn="just"/>
            <a:r>
              <a:rPr lang="en-US" dirty="0">
                <a:latin typeface="Tahoma" pitchFamily="34" charset="0"/>
              </a:rPr>
              <a:t>wastes from uranium mining and disposal</a:t>
            </a:r>
          </a:p>
          <a:p>
            <a:pPr lvl="1" algn="just"/>
            <a:r>
              <a:rPr lang="en-US" dirty="0">
                <a:latin typeface="Tahoma" pitchFamily="34" charset="0"/>
              </a:rPr>
              <a:t>radiation exposure to workers and the public during normal operations</a:t>
            </a:r>
          </a:p>
          <a:p>
            <a:pPr lvl="1" algn="just"/>
            <a:r>
              <a:rPr lang="en-US" dirty="0">
                <a:latin typeface="Tahoma" pitchFamily="34" charset="0"/>
              </a:rPr>
              <a:t>radioactive waste management</a:t>
            </a:r>
            <a:endParaRPr lang="en-US" sz="1600" dirty="0">
              <a:solidFill>
                <a:srgbClr val="808000"/>
              </a:solidFill>
            </a:endParaRPr>
          </a:p>
        </p:txBody>
      </p:sp>
      <p:pic>
        <p:nvPicPr>
          <p:cNvPr id="572421" name="Picture 5" descr="052802radiatio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4343400"/>
            <a:ext cx="1981200" cy="1797050"/>
          </a:xfrm>
        </p:spPr>
      </p:pic>
      <p:pic>
        <p:nvPicPr>
          <p:cNvPr id="572424" name="Picture 8" descr="4341-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90800" y="3962400"/>
            <a:ext cx="3465328" cy="2405062"/>
          </a:xfrm>
        </p:spPr>
      </p:pic>
      <p:pic>
        <p:nvPicPr>
          <p:cNvPr id="572427" name="Picture 11" descr="radioactivewas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572000"/>
            <a:ext cx="2514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2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2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2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2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8991600" cy="914400"/>
          </a:xfrm>
        </p:spPr>
        <p:txBody>
          <a:bodyPr>
            <a:normAutofit fontScale="90000"/>
          </a:bodyPr>
          <a:lstStyle/>
          <a:p>
            <a:pPr>
              <a:buFont typeface="Symbol" pitchFamily="18" charset="2"/>
              <a:buNone/>
            </a:pPr>
            <a:r>
              <a:rPr lang="en-US" sz="3600" dirty="0">
                <a:solidFill>
                  <a:srgbClr val="0000FF"/>
                </a:solidFill>
                <a:latin typeface="Tahoma" pitchFamily="34" charset="0"/>
              </a:rPr>
              <a:t>Development of </a:t>
            </a:r>
            <a:br>
              <a:rPr lang="en-US" sz="3600" dirty="0">
                <a:solidFill>
                  <a:srgbClr val="0000FF"/>
                </a:solidFill>
                <a:latin typeface="Tahoma" pitchFamily="34" charset="0"/>
              </a:rPr>
            </a:br>
            <a:r>
              <a:rPr lang="en-US" sz="3600" dirty="0">
                <a:solidFill>
                  <a:srgbClr val="0000FF"/>
                </a:solidFill>
                <a:latin typeface="Tahoma" pitchFamily="34" charset="0"/>
              </a:rPr>
              <a:t>Nuclear Generating Capacity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2" name="Picture 4" descr="http://4.bp.blogspot.com/-PKalgSXlsb0/T14cBIs_KfI/AAAAAAAAAsA/UurobYxiJQA/s1600/nuclear+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6400800" cy="42112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991600" cy="914400"/>
          </a:xfrm>
        </p:spPr>
        <p:txBody>
          <a:bodyPr>
            <a:normAutofit fontScale="90000"/>
          </a:bodyPr>
          <a:lstStyle/>
          <a:p>
            <a:pPr>
              <a:buFont typeface="Symbol" pitchFamily="18" charset="2"/>
              <a:buNone/>
            </a:pPr>
            <a:r>
              <a:rPr lang="en-US" sz="3600" dirty="0">
                <a:latin typeface="Tahoma" pitchFamily="34" charset="0"/>
              </a:rPr>
              <a:t>Development of </a:t>
            </a:r>
            <a:br>
              <a:rPr lang="en-US" sz="3600" dirty="0">
                <a:latin typeface="Tahoma" pitchFamily="34" charset="0"/>
              </a:rPr>
            </a:br>
            <a:r>
              <a:rPr lang="en-US" sz="3600" dirty="0">
                <a:latin typeface="Tahoma" pitchFamily="34" charset="0"/>
              </a:rPr>
              <a:t>Nuclear Generating Capacity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2E4BF-3825-794D-E8E9-88BB55B0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295400"/>
            <a:ext cx="3198286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4C124-FB33-FBE0-7B00-1D83BCCE148F}"/>
              </a:ext>
            </a:extLst>
          </p:cNvPr>
          <p:cNvSpPr txBox="1"/>
          <p:nvPr/>
        </p:nvSpPr>
        <p:spPr>
          <a:xfrm>
            <a:off x="3581400" y="129540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Open Sans" panose="020B0606030504020204" pitchFamily="34" charset="0"/>
              </a:rPr>
              <a:t>Number of nuclear reactors under construction worldwide as of July 2024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90497-DD51-4405-4B3B-00622B78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14600"/>
            <a:ext cx="5134573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079" y="1611313"/>
            <a:ext cx="8991600" cy="3979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pPr>
              <a:buFont typeface="Symbol" pitchFamily="18" charset="2"/>
              <a:buNone/>
            </a:pPr>
            <a:r>
              <a:rPr lang="en-US" sz="2800" dirty="0">
                <a:solidFill>
                  <a:srgbClr val="000066"/>
                </a:solidFill>
                <a:latin typeface="Tahoma" pitchFamily="34" charset="0"/>
              </a:rPr>
              <a:t>Comparison of Population Radiation Doses from a Coal-Fired &amp; Nuclear 1000 MW Power Plant</a:t>
            </a:r>
            <a:endParaRPr lang="en-US" sz="2800" dirty="0">
              <a:solidFill>
                <a:srgbClr val="000066"/>
              </a:solidFill>
            </a:endParaRPr>
          </a:p>
        </p:txBody>
      </p:sp>
      <p:graphicFrame>
        <p:nvGraphicFramePr>
          <p:cNvPr id="6146" name="Object 3"/>
          <p:cNvGraphicFramePr>
            <a:graphicFrameLocks noGrp="1" noChangeAspect="1"/>
          </p:cNvGraphicFramePr>
          <p:nvPr>
            <p:ph type="tbl" idx="1"/>
          </p:nvPr>
        </p:nvGraphicFramePr>
        <p:xfrm>
          <a:off x="76200" y="1611313"/>
          <a:ext cx="9144000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0640" imgH="4020480" progId="Word.Document.8">
                  <p:embed/>
                </p:oleObj>
              </mc:Choice>
              <mc:Fallback>
                <p:oleObj name="Document" r:id="rId2" imgW="8360640" imgH="40204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11313"/>
                        <a:ext cx="9144000" cy="439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400" y="5591175"/>
            <a:ext cx="8839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b="1">
                <a:latin typeface="Tahoma" pitchFamily="34" charset="0"/>
              </a:rPr>
              <a:t>a – at the plant boundary, to be 500 m from the point of release </a:t>
            </a:r>
          </a:p>
          <a:p>
            <a:pPr eaLnBrk="0" hangingPunct="0"/>
            <a:r>
              <a:rPr lang="en-US" sz="1800" b="1">
                <a:latin typeface="Tahoma" pitchFamily="34" charset="0"/>
              </a:rPr>
              <a:t>b – out to 55 mi. for a Midwestern site assumed to have a population of 3.5 </a:t>
            </a:r>
          </a:p>
          <a:p>
            <a:pPr eaLnBrk="0" hangingPunct="0"/>
            <a:r>
              <a:rPr lang="en-US" sz="1800" b="1">
                <a:latin typeface="Tahoma" pitchFamily="34" charset="0"/>
              </a:rPr>
              <a:t>      million within that radius </a:t>
            </a:r>
          </a:p>
          <a:p>
            <a:pPr eaLnBrk="0" hangingPunct="0"/>
            <a:r>
              <a:rPr lang="en-US" sz="1800" b="1">
                <a:latin typeface="Tahoma" pitchFamily="34" charset="0"/>
              </a:rPr>
              <a:t>c – assuming ash release of 1% &amp; coal containing 1 ppm U and 2 ppm  Th</a:t>
            </a:r>
            <a:endParaRPr lang="en-US" sz="1800"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8686800" cy="1905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2800" dirty="0">
                <a:solidFill>
                  <a:srgbClr val="000066"/>
                </a:solidFill>
                <a:latin typeface="Tahoma" pitchFamily="34" charset="0"/>
              </a:rPr>
              <a:t>Frequency Of Natural Event With Fatalities &gt; N Compared to Estimated Fatalities From The Operation Of 100 Nuclear Power Plants</a:t>
            </a:r>
            <a:endParaRPr lang="en-US" sz="2800" dirty="0">
              <a:solidFill>
                <a:srgbClr val="000066"/>
              </a:solidFill>
            </a:endParaRPr>
          </a:p>
        </p:txBody>
      </p:sp>
      <p:pic>
        <p:nvPicPr>
          <p:cNvPr id="56323" name="Picture 3" descr="Picture in Lesson 04 -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781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8782050" cy="1219200"/>
          </a:xfrm>
        </p:spPr>
        <p:txBody>
          <a:bodyPr>
            <a:normAutofit fontScale="90000"/>
          </a:bodyPr>
          <a:lstStyle/>
          <a:p>
            <a:pPr>
              <a:buFont typeface="Symbol" pitchFamily="18" charset="2"/>
              <a:buNone/>
            </a:pPr>
            <a:r>
              <a:rPr lang="en-US" sz="3600">
                <a:latin typeface="Tahoma" pitchFamily="34" charset="0"/>
                <a:cs typeface="Tahoma" pitchFamily="34" charset="0"/>
              </a:rPr>
              <a:t>North America: Electric Power Generation and Energy Consumption</a:t>
            </a:r>
            <a:endParaRPr lang="en-US" sz="36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B74BF-719B-1A62-85DA-486F191B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3619500" cy="2496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FC2B6-1740-1576-462E-D4F51863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648200"/>
            <a:ext cx="3505200" cy="197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4F4DD-41D3-0443-81C0-FA8D9A87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00200"/>
            <a:ext cx="3228414" cy="287178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421" y="1587321"/>
            <a:ext cx="7542213" cy="4464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28600"/>
            <a:ext cx="8915400" cy="1524000"/>
          </a:xfrm>
        </p:spPr>
        <p:txBody>
          <a:bodyPr>
            <a:normAutofit fontScale="90000"/>
          </a:bodyPr>
          <a:lstStyle/>
          <a:p>
            <a:pPr>
              <a:buFont typeface="Symbol" pitchFamily="18" charset="2"/>
              <a:buNone/>
            </a:pPr>
            <a:br>
              <a:rPr lang="en-US" sz="24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</a:br>
            <a:br>
              <a:rPr lang="en-US" sz="24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8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  <a:t>Comparison of Effluents From Various Types of </a:t>
            </a:r>
            <a:br>
              <a:rPr lang="en-US" sz="28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800" dirty="0">
                <a:solidFill>
                  <a:srgbClr val="000066"/>
                </a:solidFill>
                <a:latin typeface="Tahoma" pitchFamily="34" charset="0"/>
                <a:cs typeface="Tahoma" pitchFamily="34" charset="0"/>
              </a:rPr>
              <a:t>1000 MW Power Stations</a:t>
            </a:r>
          </a:p>
        </p:txBody>
      </p:sp>
      <p:graphicFrame>
        <p:nvGraphicFramePr>
          <p:cNvPr id="7170" name="Object 3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046763171"/>
              </p:ext>
            </p:extLst>
          </p:nvPr>
        </p:nvGraphicFramePr>
        <p:xfrm>
          <a:off x="876300" y="1371600"/>
          <a:ext cx="7542213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5760" imgH="5330880" progId="Word.Document.8">
                  <p:embed/>
                </p:oleObj>
              </mc:Choice>
              <mc:Fallback>
                <p:oleObj name="Document" r:id="rId2" imgW="8375760" imgH="53308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371600"/>
                        <a:ext cx="7542213" cy="480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6200" y="606425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/>
            <a:r>
              <a:rPr lang="en-US" sz="1800" b="1">
                <a:latin typeface="Tahoma" pitchFamily="34" charset="0"/>
              </a:rPr>
              <a:t>a - 30 tons of nuclear fuel is a round no. needed to refuel 1/3 of the core/yr.  - only a fraction of this fuel is actually consumed.</a:t>
            </a:r>
            <a:endParaRPr lang="en-US" sz="1800"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sz="3600" dirty="0"/>
              <a:t>Some Conclusions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8610600" cy="4191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Tahoma" pitchFamily="34" charset="0"/>
              </a:rPr>
              <a:t>Energy diversification is a very fast changing technological environment with many competing sectors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e.g. oil sands, battery storage capacity, smart grid technology, biofuels,</a:t>
            </a:r>
            <a:r>
              <a:rPr lang="en-US" sz="2400" dirty="0"/>
              <a:t> hydraulic fracturing </a:t>
            </a:r>
            <a:r>
              <a:rPr lang="en-US" sz="2400" dirty="0">
                <a:latin typeface="Tahoma" pitchFamily="34" charset="0"/>
              </a:rPr>
              <a:t>(</a:t>
            </a:r>
            <a:r>
              <a:rPr lang="en-US" sz="2400" dirty="0" err="1">
                <a:latin typeface="Tahoma" pitchFamily="34" charset="0"/>
              </a:rPr>
              <a:t>fracking</a:t>
            </a:r>
            <a:r>
              <a:rPr lang="en-US" sz="2400" dirty="0">
                <a:latin typeface="Tahoma" pitchFamily="34" charset="0"/>
              </a:rPr>
              <a:t>) </a:t>
            </a:r>
            <a:r>
              <a:rPr lang="en-US" sz="2400" dirty="0"/>
              <a:t>for natural gas…………..</a:t>
            </a:r>
            <a:r>
              <a:rPr lang="en-US" sz="2400" dirty="0">
                <a:latin typeface="Tahoma" pitchFamily="34" charset="0"/>
              </a:rPr>
              <a:t> </a:t>
            </a:r>
            <a:endParaRPr lang="en-US" sz="2000" dirty="0">
              <a:latin typeface="Tahoma" pitchFamily="34" charset="0"/>
            </a:endParaRPr>
          </a:p>
          <a:p>
            <a:pPr algn="just"/>
            <a:r>
              <a:rPr lang="en-US" dirty="0">
                <a:latin typeface="Tahoma" pitchFamily="34" charset="0"/>
              </a:rPr>
              <a:t>Energy independence remains a high priority for a global rise in the standard of living </a:t>
            </a:r>
          </a:p>
          <a:p>
            <a:pPr algn="just"/>
            <a:r>
              <a:rPr lang="en-US" dirty="0">
                <a:latin typeface="Tahoma" pitchFamily="34" charset="0"/>
              </a:rPr>
              <a:t>There is no single “magic bullet” that can answer all the ever growing energy needs </a:t>
            </a:r>
          </a:p>
          <a:p>
            <a:pPr algn="just"/>
            <a:r>
              <a:rPr lang="en-US" dirty="0">
                <a:latin typeface="Tahoma" pitchFamily="34" charset="0"/>
              </a:rPr>
              <a:t>New energy intensive markets such as Brazil, Russia, India and China makes the need for a world wide energy strategy</a:t>
            </a:r>
          </a:p>
        </p:txBody>
      </p:sp>
    </p:spTree>
    <p:extLst>
      <p:ext uri="{BB962C8B-B14F-4D97-AF65-F5344CB8AC3E}">
        <p14:creationId xmlns:p14="http://schemas.microsoft.com/office/powerpoint/2010/main" val="348064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7772400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FOSSIL FUEL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itchFamily="34" charset="0"/>
                <a:cs typeface="Tahoma" pitchFamily="34" charset="0"/>
              </a:rPr>
              <a:t>Basic Fossil Fuel Cycle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4191000" cy="50292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Fossil fuel is burned in boiler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Water circulating through boiler absorbs heat and is changed into steam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Pressure of steam against the turbine blades spins the shaft and turns generator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Used steam is cooled by the condenser, changed back into water, and pumped back into boiler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Cool water that condenses the steam is drawn from a river, lake, or sea and is discharged back at a slightly higher temperature</a:t>
            </a:r>
          </a:p>
          <a:p>
            <a:pPr algn="just">
              <a:lnSpc>
                <a:spcPct val="90000"/>
              </a:lnSpc>
            </a:pPr>
            <a:endParaRPr lang="en-US" sz="2000" dirty="0">
              <a:latin typeface="Tahoma" pitchFamily="34" charset="0"/>
            </a:endParaRPr>
          </a:p>
        </p:txBody>
      </p:sp>
      <p:pic>
        <p:nvPicPr>
          <p:cNvPr id="20484" name="Picture 4" descr="powerinfo_powerplant_spot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0" y="1997075"/>
            <a:ext cx="4419600" cy="409892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6477000"/>
          </a:xfrm>
        </p:spPr>
        <p:txBody>
          <a:bodyPr/>
          <a:lstStyle/>
          <a:p>
            <a:pPr algn="just"/>
            <a:r>
              <a:rPr lang="en-US" dirty="0">
                <a:latin typeface="Tahoma" pitchFamily="34" charset="0"/>
              </a:rPr>
              <a:t>Major environmental effects are release of: 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fly ash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carbon dioxide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nitrogen oxide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sulfur dioxide</a:t>
            </a:r>
          </a:p>
          <a:p>
            <a:pPr lvl="1" algn="just"/>
            <a:r>
              <a:rPr lang="en-US" sz="2400" dirty="0">
                <a:latin typeface="Tahoma" pitchFamily="34" charset="0"/>
              </a:rPr>
              <a:t>heavy metals such as arsenic, selenium, lead, mercury, etc.</a:t>
            </a:r>
          </a:p>
          <a:p>
            <a:r>
              <a:rPr lang="en-US" dirty="0">
                <a:latin typeface="Tahoma" pitchFamily="34" charset="0"/>
              </a:rPr>
              <a:t>There are also risk factors associated with the exploration, gathering, handling, and transportation of fossil fuels  (e.g. EXXON Valdez and BP oil spills) 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04800" y="515034"/>
            <a:ext cx="853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dirty="0">
                <a:latin typeface="Tahoma" pitchFamily="34" charset="0"/>
                <a:cs typeface="Tahoma" pitchFamily="34" charset="0"/>
              </a:rPr>
              <a:t>Fossil Fuel Plants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9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9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9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9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9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9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9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9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9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9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133600"/>
            <a:ext cx="6629400" cy="17526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itchFamily="34" charset="0"/>
                <a:cs typeface="Tahoma" pitchFamily="34" charset="0"/>
              </a:rPr>
              <a:t>Quantities of Waste Products from a 1000 MW Fossil Fuel Plant</a:t>
            </a:r>
          </a:p>
        </p:txBody>
      </p:sp>
      <p:graphicFrame>
        <p:nvGraphicFramePr>
          <p:cNvPr id="1026" name="Object 3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86782187"/>
              </p:ext>
            </p:extLst>
          </p:nvPr>
        </p:nvGraphicFramePr>
        <p:xfrm>
          <a:off x="914400" y="2133600"/>
          <a:ext cx="6629400" cy="4019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2886" imgH="5069938" progId="Word.Document.8">
                  <p:embed/>
                </p:oleObj>
              </mc:Choice>
              <mc:Fallback>
                <p:oleObj name="Document" r:id="rId2" imgW="8362886" imgH="5069938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33600"/>
                        <a:ext cx="6629400" cy="40194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18400</TotalTime>
  <Words>1821</Words>
  <Application>Microsoft Office PowerPoint</Application>
  <PresentationFormat>On-screen Show (4:3)</PresentationFormat>
  <Paragraphs>235</Paragraphs>
  <Slides>51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Open Sans</vt:lpstr>
      <vt:lpstr>Symbol</vt:lpstr>
      <vt:lpstr>Tahoma</vt:lpstr>
      <vt:lpstr>Times New Roman</vt:lpstr>
      <vt:lpstr>Tw Cen MT</vt:lpstr>
      <vt:lpstr>Wingdings</vt:lpstr>
      <vt:lpstr>Circuit</vt:lpstr>
      <vt:lpstr>Document</vt:lpstr>
      <vt:lpstr>Environmental Effects Of Electricity Generation https://science.nasa.gov/resource/video-global-warming-from-1880-to-2022/   </vt:lpstr>
      <vt:lpstr>Introduction</vt:lpstr>
      <vt:lpstr>Introduction</vt:lpstr>
      <vt:lpstr>Types of Electrical Generation Leading To Pollution</vt:lpstr>
      <vt:lpstr>North America: Electric Power Generation and Energy Consumption</vt:lpstr>
      <vt:lpstr>FOSSIL FUEL</vt:lpstr>
      <vt:lpstr>Basic Fossil Fuel Cycle</vt:lpstr>
      <vt:lpstr>PowerPoint Presentation</vt:lpstr>
      <vt:lpstr>Quantities of Waste Products from a 1000 MW Fossil Fuel Plant</vt:lpstr>
      <vt:lpstr>PowerPoint Presentation</vt:lpstr>
      <vt:lpstr>Risks Resulting From the Operation of a Coal-Fired Power Plant</vt:lpstr>
      <vt:lpstr>GLOBAL WARMING</vt:lpstr>
      <vt:lpstr>Greenhouse Effect</vt:lpstr>
      <vt:lpstr>Global Warming:   Why All the Fuss?</vt:lpstr>
      <vt:lpstr>PowerPoint Presentation</vt:lpstr>
      <vt:lpstr>What is the  Greenhouse Effect ?</vt:lpstr>
      <vt:lpstr>PowerPoint Presentation</vt:lpstr>
      <vt:lpstr>PowerPoint Presentation</vt:lpstr>
      <vt:lpstr>Greenhouse Gases</vt:lpstr>
      <vt:lpstr>PowerPoint Presentation</vt:lpstr>
      <vt:lpstr>PowerPoint Presentation</vt:lpstr>
      <vt:lpstr>Global Changes in Greenhouse Gases</vt:lpstr>
      <vt:lpstr>Global Changes in Temperature</vt:lpstr>
      <vt:lpstr>Global Warming Effects</vt:lpstr>
      <vt:lpstr>PowerPoint Presentation</vt:lpstr>
      <vt:lpstr>PowerPoint Presentation</vt:lpstr>
      <vt:lpstr>The Carbon Dioxide Cycle</vt:lpstr>
      <vt:lpstr>PowerPoint Presentation</vt:lpstr>
      <vt:lpstr>PowerPoint Presentation</vt:lpstr>
      <vt:lpstr>PowerPoint Presentation</vt:lpstr>
      <vt:lpstr>Increase in Atmospheric CO2  Between 1960 - 2020 </vt:lpstr>
      <vt:lpstr>Aerosols</vt:lpstr>
      <vt:lpstr>Carbon Dioxide Emission  by Fuel Type</vt:lpstr>
      <vt:lpstr>Acid Rain</vt:lpstr>
      <vt:lpstr>PowerPoint Presentation</vt:lpstr>
      <vt:lpstr>Acid Rain</vt:lpstr>
      <vt:lpstr>Acid Rain</vt:lpstr>
      <vt:lpstr>RENEWABLES</vt:lpstr>
      <vt:lpstr>Hydroelectric Power</vt:lpstr>
      <vt:lpstr>Recent Dam Failures  &amp; Resulting Fatalities</vt:lpstr>
      <vt:lpstr>Geothermal Power</vt:lpstr>
      <vt:lpstr>Solar Energy</vt:lpstr>
      <vt:lpstr>Less Developed Potential Electric Power Sources</vt:lpstr>
      <vt:lpstr>NUCLEAR POWER</vt:lpstr>
      <vt:lpstr>Nuclear Power Plants</vt:lpstr>
      <vt:lpstr>Development of  Nuclear Generating Capacity</vt:lpstr>
      <vt:lpstr>Development of  Nuclear Generating Capacity</vt:lpstr>
      <vt:lpstr>Comparison of Population Radiation Doses from a Coal-Fired &amp; Nuclear 1000 MW Power Plant</vt:lpstr>
      <vt:lpstr>Frequency Of Natural Event With Fatalities &gt; N Compared to Estimated Fatalities From The Operation Of 100 Nuclear Power Plants</vt:lpstr>
      <vt:lpstr>  Comparison of Effluents From Various Types of  1000 MW Power Stations</vt:lpstr>
      <vt:lpstr>Some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Nuclear Systems</dc:title>
  <dc:creator>Joseph</dc:creator>
  <cp:lastModifiedBy>Landsberger, Sheldon</cp:lastModifiedBy>
  <cp:revision>216</cp:revision>
  <dcterms:created xsi:type="dcterms:W3CDTF">1996-09-30T18:28:10Z</dcterms:created>
  <dcterms:modified xsi:type="dcterms:W3CDTF">2024-10-31T04:30:59Z</dcterms:modified>
</cp:coreProperties>
</file>